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Average" panose="020B0604020202020204" charset="0"/>
      <p:regular r:id="rId16"/>
    </p:embeddedFont>
    <p:embeddedFont>
      <p:font typeface="Lato" panose="020B0604020202020204" charset="0"/>
      <p:regular r:id="rId17"/>
      <p:bold r:id="rId18"/>
      <p:italic r:id="rId19"/>
      <p:boldItalic r:id="rId20"/>
    </p:embeddedFont>
    <p:embeddedFont>
      <p:font typeface="Montserrat" panose="020B0604020202020204" charset="0"/>
      <p:regular r:id="rId21"/>
      <p:bold r:id="rId22"/>
      <p:italic r:id="rId23"/>
      <p:boldItalic r:id="rId24"/>
    </p:embeddedFont>
    <p:embeddedFont>
      <p:font typeface="Roboto" panose="020B0604020202020204" charset="0"/>
      <p:regular r:id="rId25"/>
      <p:bold r:id="rId26"/>
      <p:italic r:id="rId27"/>
      <p:boldItalic r:id="rId28"/>
    </p:embeddedFont>
    <p:embeddedFont>
      <p:font typeface="Roboto Black" panose="020B0604020202020204" charset="0"/>
      <p:bold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7410DA-0B48-497F-A624-96AB13212E8B}">
  <a:tblStyle styleId="{8F7410DA-0B48-497F-A624-96AB13212E8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5568" autoAdjust="0"/>
  </p:normalViewPr>
  <p:slideViewPr>
    <p:cSldViewPr snapToGrid="0">
      <p:cViewPr varScale="1">
        <p:scale>
          <a:sx n="72" d="100"/>
          <a:sy n="72" d="100"/>
        </p:scale>
        <p:origin x="1762"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b2295c5568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b2295c55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f87997393_0_1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f87997393_0_1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slide displays the General Flow of the System.</a:t>
            </a:r>
          </a:p>
          <a:p>
            <a:pPr marL="228600" lvl="0" indent="-228600" algn="l" rtl="0">
              <a:spcBef>
                <a:spcPts val="0"/>
              </a:spcBef>
              <a:spcAft>
                <a:spcPts val="0"/>
              </a:spcAft>
              <a:buAutoNum type="arabicPeriod"/>
            </a:pPr>
            <a:r>
              <a:rPr lang="en-US" dirty="0"/>
              <a:t>Every user has to register in to the system, it can be citizen who just wants to pay taxes through or a government official who has to make the sanctions to an upcoming project or a scheme or the </a:t>
            </a:r>
            <a:r>
              <a:rPr lang="en-US" dirty="0" err="1"/>
              <a:t>departments..or</a:t>
            </a:r>
            <a:r>
              <a:rPr lang="en-US" dirty="0"/>
              <a:t> it can be anyone who wants to query information about the government projects from the system, anyone who wants to see where is the government spending its budget actually.</a:t>
            </a:r>
          </a:p>
          <a:p>
            <a:pPr marL="228600" lvl="0" indent="-228600" algn="l" rtl="0">
              <a:spcBef>
                <a:spcPts val="0"/>
              </a:spcBef>
              <a:spcAft>
                <a:spcPts val="0"/>
              </a:spcAft>
              <a:buAutoNum type="arabicPeriod"/>
            </a:pPr>
            <a:r>
              <a:rPr lang="en-US" dirty="0"/>
              <a:t>Every user will be authorized and provided an identification number, which can be used to login later.</a:t>
            </a:r>
          </a:p>
          <a:p>
            <a:pPr marL="228600" lvl="0" indent="-228600" algn="l" rtl="0">
              <a:spcBef>
                <a:spcPts val="0"/>
              </a:spcBef>
              <a:spcAft>
                <a:spcPts val="0"/>
              </a:spcAft>
              <a:buAutoNum type="arabicPeriod"/>
            </a:pPr>
            <a:r>
              <a:rPr lang="en-US" dirty="0"/>
              <a:t>All the registration logs are also saved in the system in blockchains.</a:t>
            </a:r>
          </a:p>
          <a:p>
            <a:pPr marL="228600" lvl="0" indent="-228600" algn="l" rtl="0">
              <a:spcBef>
                <a:spcPts val="0"/>
              </a:spcBef>
              <a:spcAft>
                <a:spcPts val="0"/>
              </a:spcAft>
              <a:buAutoNum type="arabicPeriod"/>
            </a:pPr>
            <a:r>
              <a:rPr lang="en-US" dirty="0"/>
              <a:t>Another Blockchain is that of the transactions which are occurring, that contain information about the flow of money from the top to the ground level offices, where that money will be actually used in doing stuff, where it is actually deployed for financing a government scheme or given to the citizens under a government scheme like pensions.</a:t>
            </a:r>
          </a:p>
          <a:p>
            <a:pPr marL="228600" lvl="0" indent="-228600" algn="l" rtl="0">
              <a:spcBef>
                <a:spcPts val="0"/>
              </a:spcBef>
              <a:spcAft>
                <a:spcPts val="0"/>
              </a:spcAft>
              <a:buAutoNum type="arabicPeriod"/>
            </a:pPr>
            <a:r>
              <a:rPr lang="en-US" dirty="0"/>
              <a:t>All these transactions can be overseen by the people to ensure a transparent monetary flow.</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b2295c5568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b2295c556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f87997393_0_9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f87997393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1 Disparate, top-down service delivery processes could be replaced by a seamless process that empowers citizens and government to co-create the types of services citizens want and need.</a:t>
            </a:r>
            <a:endParaRPr/>
          </a:p>
          <a:p>
            <a:pPr marL="0" lvl="0" indent="0" algn="l" rtl="0">
              <a:spcBef>
                <a:spcPts val="0"/>
              </a:spcBef>
              <a:spcAft>
                <a:spcPts val="0"/>
              </a:spcAft>
              <a:buClr>
                <a:schemeClr val="dk1"/>
              </a:buClr>
              <a:buSzPts val="1100"/>
              <a:buFont typeface="Arial"/>
              <a:buNone/>
            </a:pPr>
            <a:r>
              <a:rPr lang="en-GB"/>
              <a:t>2 Centralized systems and disparate data silos could be replaced by a single replicated database that provides a secure and immutable version of the truth, open to use by all ecosystems stakeholders.</a:t>
            </a:r>
            <a:endParaRPr/>
          </a:p>
          <a:p>
            <a:pPr marL="0" lvl="0" indent="0" algn="l" rtl="0">
              <a:spcBef>
                <a:spcPts val="0"/>
              </a:spcBef>
              <a:spcAft>
                <a:spcPts val="0"/>
              </a:spcAft>
              <a:buClr>
                <a:schemeClr val="dk1"/>
              </a:buClr>
              <a:buSzPts val="1100"/>
              <a:buFont typeface="Arial"/>
              <a:buNone/>
            </a:pPr>
            <a:r>
              <a:rPr lang="en-GB"/>
              <a:t>3 Centralized government control could be replaced by self regulated service delivery ecosystems.</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GB" dirty="0"/>
              <a:t>People at the </a:t>
            </a:r>
            <a:r>
              <a:rPr lang="en-GB" dirty="0" err="1"/>
              <a:t>center</a:t>
            </a:r>
            <a:r>
              <a:rPr lang="en-GB" dirty="0"/>
              <a:t> of the system have too much power.</a:t>
            </a:r>
            <a:endParaRPr dirty="0"/>
          </a:p>
          <a:p>
            <a:pPr marL="457200" lvl="0" indent="-317500" algn="l" rtl="0">
              <a:spcBef>
                <a:spcPts val="0"/>
              </a:spcBef>
              <a:spcAft>
                <a:spcPts val="0"/>
              </a:spcAft>
              <a:buSzPts val="1400"/>
              <a:buAutoNum type="arabicPeriod"/>
            </a:pPr>
            <a:r>
              <a:rPr lang="en-GB" dirty="0"/>
              <a:t>The system is inherently not transparent and no one in the public gets to know what is happening at the </a:t>
            </a:r>
            <a:r>
              <a:rPr lang="en-GB" dirty="0" err="1"/>
              <a:t>center</a:t>
            </a:r>
            <a:r>
              <a:rPr lang="en-GB" dirty="0"/>
              <a: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GB" dirty="0"/>
              <a:t>Blockchain is a decentralised solution to digitalize the current government monetary distribution system.</a:t>
            </a:r>
          </a:p>
          <a:p>
            <a:pPr marL="457200" lvl="0" indent="-317500" algn="l" rtl="0">
              <a:spcBef>
                <a:spcPts val="0"/>
              </a:spcBef>
              <a:spcAft>
                <a:spcPts val="0"/>
              </a:spcAft>
              <a:buSzPts val="1400"/>
              <a:buAutoNum type="arabicPeriod"/>
            </a:pPr>
            <a:r>
              <a:rPr lang="en-GB" dirty="0"/>
              <a:t>It does not leave all the power and control in the hands of some few individuals.</a:t>
            </a:r>
          </a:p>
          <a:p>
            <a:pPr marL="457200" lvl="0" indent="-317500" algn="l" rtl="0">
              <a:spcBef>
                <a:spcPts val="0"/>
              </a:spcBef>
              <a:spcAft>
                <a:spcPts val="0"/>
              </a:spcAft>
              <a:buSzPts val="1400"/>
              <a:buAutoNum type="arabicPeriod"/>
            </a:pPr>
            <a:r>
              <a:rPr lang="en-GB" dirty="0"/>
              <a:t>It is implemented in a peer to peer network. Each node in the network or the system has a copy of the whole ledger, that is, the blockchain.</a:t>
            </a:r>
          </a:p>
          <a:p>
            <a:pPr marL="457200" lvl="0" indent="-317500" algn="l" rtl="0">
              <a:spcBef>
                <a:spcPts val="0"/>
              </a:spcBef>
              <a:spcAft>
                <a:spcPts val="0"/>
              </a:spcAft>
              <a:buSzPts val="1400"/>
              <a:buAutoNum type="arabicPeriod"/>
            </a:pPr>
            <a:r>
              <a:rPr lang="en-GB" dirty="0"/>
              <a:t>Whenever any new transaction takes place, it is recorded as a new block, which is updated into the chain on every node.</a:t>
            </a:r>
          </a:p>
          <a:p>
            <a:pPr marL="457200" lvl="0" indent="-317500" algn="l" rtl="0">
              <a:spcBef>
                <a:spcPts val="0"/>
              </a:spcBef>
              <a:spcAft>
                <a:spcPts val="0"/>
              </a:spcAft>
              <a:buSzPts val="1400"/>
              <a:buAutoNum type="arabicPeriod"/>
            </a:pPr>
            <a:r>
              <a:rPr lang="en-GB" dirty="0"/>
              <a:t>And this feature helps in curbing corruption and increasing the security.</a:t>
            </a:r>
          </a:p>
          <a:p>
            <a:pPr marL="457200" lvl="0" indent="-317500" algn="l" rtl="0">
              <a:spcBef>
                <a:spcPts val="0"/>
              </a:spcBef>
              <a:spcAft>
                <a:spcPts val="0"/>
              </a:spcAft>
              <a:buSzPts val="1400"/>
              <a:buAutoNum type="arabicPeriod"/>
            </a:pPr>
            <a:r>
              <a:rPr lang="en-GB" dirty="0"/>
              <a:t>As modifying even a single block or even a little amount data in the block invalidates the whole chain ahead of it as if any block is modified, it is no more the same block, it is a whole new block. So if any wrong modifications are done knowingly or unknowingly by mistake, they are known to every one on the system and not just ignored as in today’s conventional system.</a:t>
            </a:r>
          </a:p>
          <a:p>
            <a:pPr marL="457200" lvl="0" indent="-317500" algn="l" rtl="0">
              <a:spcBef>
                <a:spcPts val="0"/>
              </a:spcBef>
              <a:spcAft>
                <a:spcPts val="0"/>
              </a:spcAft>
              <a:buSzPts val="1400"/>
              <a:buAutoNum type="arabicPeriod"/>
            </a:pPr>
            <a:r>
              <a:rPr lang="en-GB" dirty="0"/>
              <a:t>Also, the transactions occur faster as validating a transaction is no more the responsibility of a single individual, all the nodes, which are the miners can do it.</a:t>
            </a:r>
          </a:p>
          <a:p>
            <a:pPr marL="457200" lvl="0" indent="-317500" algn="l" rtl="0">
              <a:spcBef>
                <a:spcPts val="0"/>
              </a:spcBef>
              <a:spcAft>
                <a:spcPts val="0"/>
              </a:spcAft>
              <a:buSzPts val="1400"/>
              <a:buAutoNum type="arabicPeriod"/>
            </a:pPr>
            <a:r>
              <a:rPr lang="en-GB" dirty="0"/>
              <a:t>Next, Project Objective will be explained.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f87997393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f87997393_0_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f96f5393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b2295c5568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b2295c556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8.jp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hyperlink" Target="https://ec.europa.eu/jrc"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7.jpg"/><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052100" y="1095275"/>
            <a:ext cx="5017500" cy="207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Blockchain for Digital Government</a:t>
            </a:r>
            <a:endParaRPr/>
          </a:p>
        </p:txBody>
      </p:sp>
      <p:sp>
        <p:nvSpPr>
          <p:cNvPr id="229" name="Google Shape;229;p17"/>
          <p:cNvSpPr txBox="1">
            <a:spLocks noGrp="1"/>
          </p:cNvSpPr>
          <p:nvPr>
            <p:ph type="subTitle" idx="1"/>
          </p:nvPr>
        </p:nvSpPr>
        <p:spPr>
          <a:xfrm>
            <a:off x="6279100" y="3351075"/>
            <a:ext cx="2812200" cy="1619100"/>
          </a:xfrm>
          <a:prstGeom prst="rect">
            <a:avLst/>
          </a:prstGeom>
        </p:spPr>
        <p:txBody>
          <a:bodyPr spcFirstLastPara="1" wrap="square" lIns="126000" tIns="72000" rIns="90000" bIns="91425" anchor="t" anchorCtr="0">
            <a:noAutofit/>
          </a:bodyPr>
          <a:lstStyle/>
          <a:p>
            <a:pPr marL="0" lvl="0" indent="0" algn="l" rtl="0">
              <a:lnSpc>
                <a:spcPct val="115000"/>
              </a:lnSpc>
              <a:spcBef>
                <a:spcPts val="0"/>
              </a:spcBef>
              <a:spcAft>
                <a:spcPts val="0"/>
              </a:spcAft>
              <a:buNone/>
            </a:pPr>
            <a:r>
              <a:rPr lang="en-GB"/>
              <a:t>Presented By:</a:t>
            </a:r>
            <a:endParaRPr/>
          </a:p>
          <a:p>
            <a:pPr marL="0" lvl="0" indent="0" algn="l" rtl="0">
              <a:lnSpc>
                <a:spcPct val="100000"/>
              </a:lnSpc>
              <a:spcBef>
                <a:spcPts val="1600"/>
              </a:spcBef>
              <a:spcAft>
                <a:spcPts val="0"/>
              </a:spcAft>
              <a:buNone/>
            </a:pPr>
            <a:r>
              <a:rPr lang="en-GB"/>
              <a:t>Prashant K Sachan | 17103061 </a:t>
            </a:r>
            <a:endParaRPr/>
          </a:p>
          <a:p>
            <a:pPr marL="0" lvl="0" indent="0" algn="l" rtl="0">
              <a:lnSpc>
                <a:spcPct val="100000"/>
              </a:lnSpc>
              <a:spcBef>
                <a:spcPts val="500"/>
              </a:spcBef>
              <a:spcAft>
                <a:spcPts val="0"/>
              </a:spcAft>
              <a:buNone/>
            </a:pPr>
            <a:r>
              <a:rPr lang="en-GB"/>
              <a:t>Rajnish Kumar| 17103069</a:t>
            </a:r>
            <a:endParaRPr/>
          </a:p>
          <a:p>
            <a:pPr marL="0" lvl="0" indent="0" algn="l" rtl="0">
              <a:lnSpc>
                <a:spcPct val="100000"/>
              </a:lnSpc>
              <a:spcBef>
                <a:spcPts val="500"/>
              </a:spcBef>
              <a:spcAft>
                <a:spcPts val="0"/>
              </a:spcAft>
              <a:buNone/>
            </a:pPr>
            <a:r>
              <a:rPr lang="en-GB"/>
              <a:t>Rupinderjeet | 1710307</a:t>
            </a:r>
            <a:endParaRPr/>
          </a:p>
          <a:p>
            <a:pPr marL="0" lvl="0" indent="0" algn="l" rtl="0">
              <a:lnSpc>
                <a:spcPct val="100000"/>
              </a:lnSpc>
              <a:spcBef>
                <a:spcPts val="500"/>
              </a:spcBef>
              <a:spcAft>
                <a:spcPts val="0"/>
              </a:spcAft>
              <a:buNone/>
            </a:pPr>
            <a:r>
              <a:rPr lang="en-GB"/>
              <a:t>Harpreet Singh | 171030asf</a:t>
            </a:r>
            <a:endParaRPr/>
          </a:p>
          <a:p>
            <a:pPr marL="0" lvl="0" indent="0" algn="l" rtl="0">
              <a:lnSpc>
                <a:spcPct val="115000"/>
              </a:lnSpc>
              <a:spcBef>
                <a:spcPts val="500"/>
              </a:spcBef>
              <a:spcAft>
                <a:spcPts val="160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6"/>
          <p:cNvSpPr txBox="1">
            <a:spLocks noGrp="1"/>
          </p:cNvSpPr>
          <p:nvPr>
            <p:ph type="title"/>
          </p:nvPr>
        </p:nvSpPr>
        <p:spPr>
          <a:xfrm>
            <a:off x="904175" y="488250"/>
            <a:ext cx="4587000" cy="70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1"/>
              <a:t>Key Features of this Project</a:t>
            </a:r>
            <a:endParaRPr b="1"/>
          </a:p>
        </p:txBody>
      </p:sp>
      <p:pic>
        <p:nvPicPr>
          <p:cNvPr id="327" name="Google Shape;327;p26"/>
          <p:cNvPicPr preferRelativeResize="0"/>
          <p:nvPr/>
        </p:nvPicPr>
        <p:blipFill>
          <a:blip r:embed="rId3">
            <a:alphaModFix/>
          </a:blip>
          <a:stretch>
            <a:fillRect/>
          </a:stretch>
        </p:blipFill>
        <p:spPr>
          <a:xfrm>
            <a:off x="904175" y="1569675"/>
            <a:ext cx="7335649" cy="2763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General Flow of the System</a:t>
            </a:r>
            <a:endParaRPr b="1"/>
          </a:p>
        </p:txBody>
      </p:sp>
      <p:sp>
        <p:nvSpPr>
          <p:cNvPr id="333" name="Google Shape;333;p27"/>
          <p:cNvSpPr txBox="1"/>
          <p:nvPr/>
        </p:nvSpPr>
        <p:spPr>
          <a:xfrm>
            <a:off x="1253724" y="1900925"/>
            <a:ext cx="6390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FFFF"/>
                </a:solidFill>
                <a:latin typeface="Roboto"/>
                <a:ea typeface="Roboto"/>
                <a:cs typeface="Roboto"/>
                <a:sym typeface="Roboto"/>
              </a:rPr>
              <a:t>CITIZEN</a:t>
            </a:r>
            <a:endParaRPr sz="800">
              <a:solidFill>
                <a:srgbClr val="FFFFFF"/>
              </a:solidFill>
              <a:latin typeface="Roboto"/>
              <a:ea typeface="Roboto"/>
              <a:cs typeface="Roboto"/>
              <a:sym typeface="Roboto"/>
            </a:endParaRPr>
          </a:p>
          <a:p>
            <a:pPr marL="0" lvl="0" indent="0" algn="l" rtl="0">
              <a:spcBef>
                <a:spcPts val="1600"/>
              </a:spcBef>
              <a:spcAft>
                <a:spcPts val="1600"/>
              </a:spcAft>
              <a:buNone/>
            </a:pPr>
            <a:endParaRPr sz="800">
              <a:solidFill>
                <a:srgbClr val="FFFFFF"/>
              </a:solidFill>
              <a:latin typeface="Roboto"/>
              <a:ea typeface="Roboto"/>
              <a:cs typeface="Roboto"/>
              <a:sym typeface="Roboto"/>
            </a:endParaRPr>
          </a:p>
        </p:txBody>
      </p:sp>
      <p:sp>
        <p:nvSpPr>
          <p:cNvPr id="334" name="Google Shape;334;p27"/>
          <p:cNvSpPr txBox="1"/>
          <p:nvPr/>
        </p:nvSpPr>
        <p:spPr>
          <a:xfrm>
            <a:off x="1158086" y="2894125"/>
            <a:ext cx="11667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rgbClr val="FFFFFF"/>
                </a:solidFill>
                <a:latin typeface="Roboto"/>
                <a:ea typeface="Roboto"/>
                <a:cs typeface="Roboto"/>
                <a:sym typeface="Roboto"/>
              </a:rPr>
              <a:t>Registration</a:t>
            </a:r>
            <a:endParaRPr sz="1000">
              <a:solidFill>
                <a:srgbClr val="FFFFFF"/>
              </a:solidFill>
              <a:latin typeface="Roboto"/>
              <a:ea typeface="Roboto"/>
              <a:cs typeface="Roboto"/>
              <a:sym typeface="Roboto"/>
            </a:endParaRPr>
          </a:p>
        </p:txBody>
      </p:sp>
      <p:sp>
        <p:nvSpPr>
          <p:cNvPr id="335" name="Google Shape;335;p27"/>
          <p:cNvSpPr txBox="1"/>
          <p:nvPr/>
        </p:nvSpPr>
        <p:spPr>
          <a:xfrm>
            <a:off x="1158086" y="3307024"/>
            <a:ext cx="11667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FFFFFF"/>
                </a:solidFill>
                <a:latin typeface="Roboto"/>
                <a:ea typeface="Roboto"/>
                <a:cs typeface="Roboto"/>
                <a:sym typeface="Roboto"/>
              </a:rPr>
              <a:t>Citizens will register in the system</a:t>
            </a:r>
            <a:endParaRPr sz="800">
              <a:solidFill>
                <a:srgbClr val="FFFFFF"/>
              </a:solidFill>
              <a:latin typeface="Roboto"/>
              <a:ea typeface="Roboto"/>
              <a:cs typeface="Roboto"/>
              <a:sym typeface="Roboto"/>
            </a:endParaRPr>
          </a:p>
        </p:txBody>
      </p:sp>
      <p:sp>
        <p:nvSpPr>
          <p:cNvPr id="336" name="Google Shape;336;p27"/>
          <p:cNvSpPr txBox="1"/>
          <p:nvPr/>
        </p:nvSpPr>
        <p:spPr>
          <a:xfrm>
            <a:off x="2138450" y="1830825"/>
            <a:ext cx="934800" cy="40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FFFF"/>
                </a:solidFill>
                <a:latin typeface="Roboto"/>
                <a:ea typeface="Roboto"/>
                <a:cs typeface="Roboto"/>
                <a:sym typeface="Roboto"/>
              </a:rPr>
              <a:t>CONTROLLING AUTHORITY</a:t>
            </a:r>
            <a:endParaRPr sz="800">
              <a:solidFill>
                <a:srgbClr val="FFFFFF"/>
              </a:solidFill>
              <a:latin typeface="Roboto"/>
              <a:ea typeface="Roboto"/>
              <a:cs typeface="Roboto"/>
              <a:sym typeface="Roboto"/>
            </a:endParaRPr>
          </a:p>
          <a:p>
            <a:pPr marL="0" lvl="0" indent="0" algn="l" rtl="0">
              <a:spcBef>
                <a:spcPts val="1600"/>
              </a:spcBef>
              <a:spcAft>
                <a:spcPts val="1600"/>
              </a:spcAft>
              <a:buNone/>
            </a:pPr>
            <a:endParaRPr sz="800">
              <a:solidFill>
                <a:srgbClr val="FFFFFF"/>
              </a:solidFill>
              <a:latin typeface="Roboto"/>
              <a:ea typeface="Roboto"/>
              <a:cs typeface="Roboto"/>
              <a:sym typeface="Roboto"/>
            </a:endParaRPr>
          </a:p>
        </p:txBody>
      </p:sp>
      <p:sp>
        <p:nvSpPr>
          <p:cNvPr id="337" name="Google Shape;337;p27"/>
          <p:cNvSpPr txBox="1"/>
          <p:nvPr/>
        </p:nvSpPr>
        <p:spPr>
          <a:xfrm>
            <a:off x="2302396" y="2894125"/>
            <a:ext cx="1136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rgbClr val="FFFFFF"/>
                </a:solidFill>
                <a:latin typeface="Roboto"/>
                <a:ea typeface="Roboto"/>
                <a:cs typeface="Roboto"/>
                <a:sym typeface="Roboto"/>
              </a:rPr>
              <a:t>Authentication</a:t>
            </a:r>
            <a:endParaRPr sz="1000">
              <a:solidFill>
                <a:srgbClr val="FFFFFF"/>
              </a:solidFill>
              <a:latin typeface="Roboto"/>
              <a:ea typeface="Roboto"/>
              <a:cs typeface="Roboto"/>
              <a:sym typeface="Roboto"/>
            </a:endParaRPr>
          </a:p>
        </p:txBody>
      </p:sp>
      <p:sp>
        <p:nvSpPr>
          <p:cNvPr id="338" name="Google Shape;338;p27"/>
          <p:cNvSpPr txBox="1"/>
          <p:nvPr/>
        </p:nvSpPr>
        <p:spPr>
          <a:xfrm>
            <a:off x="2302396" y="3307024"/>
            <a:ext cx="1136400" cy="666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1600"/>
              </a:spcAft>
              <a:buNone/>
            </a:pPr>
            <a:r>
              <a:rPr lang="en-GB" sz="800">
                <a:solidFill>
                  <a:srgbClr val="FFFFFF"/>
                </a:solidFill>
                <a:latin typeface="Roboto"/>
                <a:ea typeface="Roboto"/>
                <a:cs typeface="Roboto"/>
                <a:sym typeface="Roboto"/>
              </a:rPr>
              <a:t>The authority will authenticate the citizen and Provide an Identification No.</a:t>
            </a:r>
            <a:endParaRPr sz="800">
              <a:solidFill>
                <a:srgbClr val="FFFFFF"/>
              </a:solidFill>
              <a:latin typeface="Roboto"/>
              <a:ea typeface="Roboto"/>
              <a:cs typeface="Roboto"/>
              <a:sym typeface="Roboto"/>
            </a:endParaRPr>
          </a:p>
        </p:txBody>
      </p:sp>
      <p:sp>
        <p:nvSpPr>
          <p:cNvPr id="339" name="Google Shape;339;p27"/>
          <p:cNvSpPr txBox="1"/>
          <p:nvPr/>
        </p:nvSpPr>
        <p:spPr>
          <a:xfrm>
            <a:off x="3157100" y="1831725"/>
            <a:ext cx="9348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FFFF"/>
                </a:solidFill>
                <a:latin typeface="Roboto"/>
                <a:ea typeface="Roboto"/>
                <a:cs typeface="Roboto"/>
                <a:sym typeface="Roboto"/>
              </a:rPr>
              <a:t>REGISTRATION LOG</a:t>
            </a:r>
            <a:endParaRPr sz="800">
              <a:solidFill>
                <a:srgbClr val="FFFFFF"/>
              </a:solidFill>
              <a:latin typeface="Roboto"/>
              <a:ea typeface="Roboto"/>
              <a:cs typeface="Roboto"/>
              <a:sym typeface="Roboto"/>
            </a:endParaRPr>
          </a:p>
          <a:p>
            <a:pPr marL="0" lvl="0" indent="0" algn="l" rtl="0">
              <a:spcBef>
                <a:spcPts val="1600"/>
              </a:spcBef>
              <a:spcAft>
                <a:spcPts val="1600"/>
              </a:spcAft>
              <a:buNone/>
            </a:pPr>
            <a:endParaRPr sz="800">
              <a:solidFill>
                <a:srgbClr val="FFFFFF"/>
              </a:solidFill>
              <a:latin typeface="Roboto"/>
              <a:ea typeface="Roboto"/>
              <a:cs typeface="Roboto"/>
              <a:sym typeface="Roboto"/>
            </a:endParaRPr>
          </a:p>
        </p:txBody>
      </p:sp>
      <p:sp>
        <p:nvSpPr>
          <p:cNvPr id="340" name="Google Shape;340;p27"/>
          <p:cNvSpPr txBox="1"/>
          <p:nvPr/>
        </p:nvSpPr>
        <p:spPr>
          <a:xfrm>
            <a:off x="3438904" y="2894125"/>
            <a:ext cx="1136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rgbClr val="FFFFFF"/>
                </a:solidFill>
                <a:latin typeface="Roboto"/>
                <a:ea typeface="Roboto"/>
                <a:cs typeface="Roboto"/>
                <a:sym typeface="Roboto"/>
              </a:rPr>
              <a:t>Blockchain 1</a:t>
            </a:r>
            <a:endParaRPr sz="1000">
              <a:solidFill>
                <a:srgbClr val="FFFFFF"/>
              </a:solidFill>
              <a:latin typeface="Roboto"/>
              <a:ea typeface="Roboto"/>
              <a:cs typeface="Roboto"/>
              <a:sym typeface="Roboto"/>
            </a:endParaRPr>
          </a:p>
        </p:txBody>
      </p:sp>
      <p:sp>
        <p:nvSpPr>
          <p:cNvPr id="341" name="Google Shape;341;p27"/>
          <p:cNvSpPr txBox="1"/>
          <p:nvPr/>
        </p:nvSpPr>
        <p:spPr>
          <a:xfrm>
            <a:off x="3438904" y="3307022"/>
            <a:ext cx="1136400" cy="666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1600"/>
              </a:spcAft>
              <a:buNone/>
            </a:pPr>
            <a:r>
              <a:rPr lang="en-GB" sz="800">
                <a:solidFill>
                  <a:srgbClr val="FFFFFF"/>
                </a:solidFill>
                <a:latin typeface="Roboto"/>
                <a:ea typeface="Roboto"/>
                <a:cs typeface="Roboto"/>
                <a:sym typeface="Roboto"/>
              </a:rPr>
              <a:t>Blockchain of all the user registered in the system.</a:t>
            </a:r>
            <a:endParaRPr sz="800">
              <a:solidFill>
                <a:srgbClr val="FFFFFF"/>
              </a:solidFill>
              <a:latin typeface="Roboto"/>
              <a:ea typeface="Roboto"/>
              <a:cs typeface="Roboto"/>
              <a:sym typeface="Roboto"/>
            </a:endParaRPr>
          </a:p>
        </p:txBody>
      </p:sp>
      <p:sp>
        <p:nvSpPr>
          <p:cNvPr id="342" name="Google Shape;342;p27"/>
          <p:cNvSpPr txBox="1"/>
          <p:nvPr/>
        </p:nvSpPr>
        <p:spPr>
          <a:xfrm>
            <a:off x="4321600" y="1840125"/>
            <a:ext cx="9348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lt1"/>
                </a:solidFill>
                <a:latin typeface="Roboto"/>
                <a:ea typeface="Roboto"/>
                <a:cs typeface="Roboto"/>
                <a:sym typeface="Roboto"/>
              </a:rPr>
              <a:t>GOVERNMENT SCHEME</a:t>
            </a:r>
            <a:endParaRPr sz="800">
              <a:solidFill>
                <a:schemeClr val="lt1"/>
              </a:solidFill>
              <a:latin typeface="Roboto"/>
              <a:ea typeface="Roboto"/>
              <a:cs typeface="Roboto"/>
              <a:sym typeface="Roboto"/>
            </a:endParaRPr>
          </a:p>
          <a:p>
            <a:pPr marL="0" lvl="0" indent="0" algn="l" rtl="0">
              <a:spcBef>
                <a:spcPts val="1600"/>
              </a:spcBef>
              <a:spcAft>
                <a:spcPts val="1600"/>
              </a:spcAft>
              <a:buNone/>
            </a:pPr>
            <a:endParaRPr sz="800">
              <a:solidFill>
                <a:schemeClr val="lt1"/>
              </a:solidFill>
              <a:latin typeface="Roboto"/>
              <a:ea typeface="Roboto"/>
              <a:cs typeface="Roboto"/>
              <a:sym typeface="Roboto"/>
            </a:endParaRPr>
          </a:p>
        </p:txBody>
      </p:sp>
      <p:sp>
        <p:nvSpPr>
          <p:cNvPr id="343" name="Google Shape;343;p27"/>
          <p:cNvSpPr txBox="1"/>
          <p:nvPr/>
        </p:nvSpPr>
        <p:spPr>
          <a:xfrm>
            <a:off x="4572659" y="2894125"/>
            <a:ext cx="1136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chemeClr val="lt1"/>
                </a:solidFill>
                <a:latin typeface="Roboto"/>
                <a:ea typeface="Roboto"/>
                <a:cs typeface="Roboto"/>
                <a:sym typeface="Roboto"/>
              </a:rPr>
              <a:t>Blockchain 2</a:t>
            </a:r>
            <a:endParaRPr sz="1000">
              <a:solidFill>
                <a:schemeClr val="lt1"/>
              </a:solidFill>
              <a:latin typeface="Roboto"/>
              <a:ea typeface="Roboto"/>
              <a:cs typeface="Roboto"/>
              <a:sym typeface="Roboto"/>
            </a:endParaRPr>
          </a:p>
        </p:txBody>
      </p:sp>
      <p:sp>
        <p:nvSpPr>
          <p:cNvPr id="344" name="Google Shape;344;p27"/>
          <p:cNvSpPr txBox="1"/>
          <p:nvPr/>
        </p:nvSpPr>
        <p:spPr>
          <a:xfrm>
            <a:off x="4572659" y="3307024"/>
            <a:ext cx="1136400" cy="666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1600"/>
              </a:spcAft>
              <a:buNone/>
            </a:pPr>
            <a:r>
              <a:rPr lang="en-GB" sz="800">
                <a:solidFill>
                  <a:schemeClr val="lt1"/>
                </a:solidFill>
                <a:latin typeface="Roboto"/>
                <a:ea typeface="Roboto"/>
                <a:cs typeface="Roboto"/>
                <a:sym typeface="Roboto"/>
              </a:rPr>
              <a:t>Blockchain of all the people availing the service / benefitting from the scheme.</a:t>
            </a:r>
            <a:endParaRPr sz="800">
              <a:solidFill>
                <a:schemeClr val="lt1"/>
              </a:solidFill>
              <a:latin typeface="Roboto"/>
              <a:ea typeface="Roboto"/>
              <a:cs typeface="Roboto"/>
              <a:sym typeface="Roboto"/>
            </a:endParaRPr>
          </a:p>
        </p:txBody>
      </p:sp>
      <p:sp>
        <p:nvSpPr>
          <p:cNvPr id="345" name="Google Shape;345;p27"/>
          <p:cNvSpPr txBox="1"/>
          <p:nvPr/>
        </p:nvSpPr>
        <p:spPr>
          <a:xfrm>
            <a:off x="5629500" y="1788225"/>
            <a:ext cx="639000" cy="40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lt1"/>
                </a:solidFill>
                <a:latin typeface="Roboto"/>
                <a:ea typeface="Roboto"/>
                <a:cs typeface="Roboto"/>
                <a:sym typeface="Roboto"/>
              </a:rPr>
              <a:t>PUBLIC PORTAL</a:t>
            </a:r>
            <a:endParaRPr sz="800">
              <a:solidFill>
                <a:schemeClr val="lt1"/>
              </a:solidFill>
              <a:latin typeface="Roboto"/>
              <a:ea typeface="Roboto"/>
              <a:cs typeface="Roboto"/>
              <a:sym typeface="Roboto"/>
            </a:endParaRPr>
          </a:p>
          <a:p>
            <a:pPr marL="0" lvl="0" indent="0" algn="l" rtl="0">
              <a:spcBef>
                <a:spcPts val="1600"/>
              </a:spcBef>
              <a:spcAft>
                <a:spcPts val="1600"/>
              </a:spcAft>
              <a:buNone/>
            </a:pPr>
            <a:endParaRPr sz="800">
              <a:solidFill>
                <a:schemeClr val="lt1"/>
              </a:solidFill>
              <a:latin typeface="Roboto"/>
              <a:ea typeface="Roboto"/>
              <a:cs typeface="Roboto"/>
              <a:sym typeface="Roboto"/>
            </a:endParaRPr>
          </a:p>
        </p:txBody>
      </p:sp>
      <p:sp>
        <p:nvSpPr>
          <p:cNvPr id="346" name="Google Shape;346;p27"/>
          <p:cNvSpPr txBox="1"/>
          <p:nvPr/>
        </p:nvSpPr>
        <p:spPr>
          <a:xfrm>
            <a:off x="5703047" y="2894125"/>
            <a:ext cx="1136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chemeClr val="lt1"/>
                </a:solidFill>
                <a:latin typeface="Roboto"/>
                <a:ea typeface="Roboto"/>
                <a:cs typeface="Roboto"/>
                <a:sym typeface="Roboto"/>
              </a:rPr>
              <a:t>Oversight</a:t>
            </a:r>
            <a:endParaRPr sz="1000">
              <a:solidFill>
                <a:schemeClr val="lt1"/>
              </a:solidFill>
              <a:latin typeface="Roboto"/>
              <a:ea typeface="Roboto"/>
              <a:cs typeface="Roboto"/>
              <a:sym typeface="Roboto"/>
            </a:endParaRPr>
          </a:p>
        </p:txBody>
      </p:sp>
      <p:sp>
        <p:nvSpPr>
          <p:cNvPr id="347" name="Google Shape;347;p27"/>
          <p:cNvSpPr txBox="1"/>
          <p:nvPr/>
        </p:nvSpPr>
        <p:spPr>
          <a:xfrm>
            <a:off x="5703047" y="3307024"/>
            <a:ext cx="1136400" cy="666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1600"/>
              </a:spcAft>
              <a:buNone/>
            </a:pPr>
            <a:r>
              <a:rPr lang="en-GB" sz="800">
                <a:solidFill>
                  <a:schemeClr val="lt1"/>
                </a:solidFill>
                <a:latin typeface="Roboto"/>
                <a:ea typeface="Roboto"/>
                <a:cs typeface="Roboto"/>
                <a:sym typeface="Roboto"/>
              </a:rPr>
              <a:t>People can provide oversight and ensure a transparent workflow.</a:t>
            </a:r>
            <a:endParaRPr sz="800">
              <a:solidFill>
                <a:schemeClr val="lt1"/>
              </a:solidFill>
              <a:latin typeface="Roboto"/>
              <a:ea typeface="Roboto"/>
              <a:cs typeface="Roboto"/>
              <a:sym typeface="Roboto"/>
            </a:endParaRPr>
          </a:p>
        </p:txBody>
      </p:sp>
      <p:sp>
        <p:nvSpPr>
          <p:cNvPr id="348" name="Google Shape;348;p27"/>
          <p:cNvSpPr txBox="1"/>
          <p:nvPr/>
        </p:nvSpPr>
        <p:spPr>
          <a:xfrm>
            <a:off x="6655875" y="1735025"/>
            <a:ext cx="7806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lt1"/>
                </a:solidFill>
                <a:latin typeface="Roboto"/>
                <a:ea typeface="Roboto"/>
                <a:cs typeface="Roboto"/>
                <a:sym typeface="Roboto"/>
              </a:rPr>
              <a:t>GROUND LEVEL OFFICES</a:t>
            </a:r>
            <a:endParaRPr sz="800">
              <a:solidFill>
                <a:schemeClr val="lt1"/>
              </a:solidFill>
              <a:latin typeface="Roboto"/>
              <a:ea typeface="Roboto"/>
              <a:cs typeface="Roboto"/>
              <a:sym typeface="Roboto"/>
            </a:endParaRPr>
          </a:p>
          <a:p>
            <a:pPr marL="0" lvl="0" indent="0" algn="l" rtl="0">
              <a:spcBef>
                <a:spcPts val="1600"/>
              </a:spcBef>
              <a:spcAft>
                <a:spcPts val="1600"/>
              </a:spcAft>
              <a:buNone/>
            </a:pPr>
            <a:endParaRPr sz="800">
              <a:solidFill>
                <a:schemeClr val="lt1"/>
              </a:solidFill>
              <a:latin typeface="Roboto"/>
              <a:ea typeface="Roboto"/>
              <a:cs typeface="Roboto"/>
              <a:sym typeface="Roboto"/>
            </a:endParaRPr>
          </a:p>
        </p:txBody>
      </p:sp>
      <p:sp>
        <p:nvSpPr>
          <p:cNvPr id="349" name="Google Shape;349;p27"/>
          <p:cNvSpPr txBox="1"/>
          <p:nvPr/>
        </p:nvSpPr>
        <p:spPr>
          <a:xfrm>
            <a:off x="6837184" y="2894125"/>
            <a:ext cx="1136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chemeClr val="lt1"/>
                </a:solidFill>
                <a:latin typeface="Roboto"/>
                <a:ea typeface="Roboto"/>
                <a:cs typeface="Roboto"/>
                <a:sym typeface="Roboto"/>
              </a:rPr>
              <a:t>Deployment</a:t>
            </a:r>
            <a:endParaRPr sz="1000">
              <a:solidFill>
                <a:schemeClr val="lt1"/>
              </a:solidFill>
              <a:latin typeface="Roboto"/>
              <a:ea typeface="Roboto"/>
              <a:cs typeface="Roboto"/>
              <a:sym typeface="Roboto"/>
            </a:endParaRPr>
          </a:p>
        </p:txBody>
      </p:sp>
      <p:sp>
        <p:nvSpPr>
          <p:cNvPr id="350" name="Google Shape;350;p27"/>
          <p:cNvSpPr txBox="1"/>
          <p:nvPr/>
        </p:nvSpPr>
        <p:spPr>
          <a:xfrm>
            <a:off x="6837184" y="3307024"/>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chemeClr val="lt1"/>
                </a:solidFill>
                <a:latin typeface="Roboto"/>
                <a:ea typeface="Roboto"/>
                <a:cs typeface="Roboto"/>
                <a:sym typeface="Roboto"/>
              </a:rPr>
              <a:t>The intended person will get the benefits.</a:t>
            </a:r>
            <a:endParaRPr sz="800">
              <a:solidFill>
                <a:schemeClr val="lt1"/>
              </a:solidFill>
              <a:latin typeface="Roboto"/>
              <a:ea typeface="Roboto"/>
              <a:cs typeface="Roboto"/>
              <a:sym typeface="Roboto"/>
            </a:endParaRPr>
          </a:p>
        </p:txBody>
      </p:sp>
      <p:cxnSp>
        <p:nvCxnSpPr>
          <p:cNvPr id="351" name="Google Shape;351;p27"/>
          <p:cNvCxnSpPr/>
          <p:nvPr/>
        </p:nvCxnSpPr>
        <p:spPr>
          <a:xfrm>
            <a:off x="1761628" y="207670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352" name="Google Shape;352;p27"/>
          <p:cNvSpPr/>
          <p:nvPr/>
        </p:nvSpPr>
        <p:spPr>
          <a:xfrm flipH="1">
            <a:off x="1228048"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53" name="Google Shape;353;p27"/>
          <p:cNvSpPr/>
          <p:nvPr/>
        </p:nvSpPr>
        <p:spPr>
          <a:xfrm>
            <a:off x="1227675"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354" name="Google Shape;354;p27"/>
          <p:cNvCxnSpPr/>
          <p:nvPr/>
        </p:nvCxnSpPr>
        <p:spPr>
          <a:xfrm>
            <a:off x="2855284" y="207670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355" name="Google Shape;355;p27"/>
          <p:cNvSpPr/>
          <p:nvPr/>
        </p:nvSpPr>
        <p:spPr>
          <a:xfrm flipH="1">
            <a:off x="2321705"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  </a:t>
            </a:r>
            <a:endParaRPr>
              <a:solidFill>
                <a:srgbClr val="999999"/>
              </a:solidFill>
            </a:endParaRPr>
          </a:p>
        </p:txBody>
      </p:sp>
      <p:sp>
        <p:nvSpPr>
          <p:cNvPr id="356" name="Google Shape;356;p27"/>
          <p:cNvSpPr/>
          <p:nvPr/>
        </p:nvSpPr>
        <p:spPr>
          <a:xfrm>
            <a:off x="2321332"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357" name="Google Shape;357;p27"/>
          <p:cNvCxnSpPr/>
          <p:nvPr/>
        </p:nvCxnSpPr>
        <p:spPr>
          <a:xfrm>
            <a:off x="3949490" y="207670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358" name="Google Shape;358;p27"/>
          <p:cNvSpPr/>
          <p:nvPr/>
        </p:nvSpPr>
        <p:spPr>
          <a:xfrm flipH="1">
            <a:off x="3415911"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59" name="Google Shape;359;p27"/>
          <p:cNvSpPr/>
          <p:nvPr/>
        </p:nvSpPr>
        <p:spPr>
          <a:xfrm>
            <a:off x="3415538"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360" name="Google Shape;360;p27"/>
          <p:cNvCxnSpPr/>
          <p:nvPr/>
        </p:nvCxnSpPr>
        <p:spPr>
          <a:xfrm>
            <a:off x="5041054" y="20767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361" name="Google Shape;361;p27"/>
          <p:cNvSpPr/>
          <p:nvPr/>
        </p:nvSpPr>
        <p:spPr>
          <a:xfrm flipH="1">
            <a:off x="4507474" y="261570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62" name="Google Shape;362;p27"/>
          <p:cNvSpPr/>
          <p:nvPr/>
        </p:nvSpPr>
        <p:spPr>
          <a:xfrm>
            <a:off x="4507101" y="275728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363" name="Google Shape;363;p27"/>
          <p:cNvCxnSpPr/>
          <p:nvPr/>
        </p:nvCxnSpPr>
        <p:spPr>
          <a:xfrm>
            <a:off x="6129352" y="20767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364" name="Google Shape;364;p27"/>
          <p:cNvSpPr/>
          <p:nvPr/>
        </p:nvSpPr>
        <p:spPr>
          <a:xfrm flipH="1">
            <a:off x="5595772" y="261570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65" name="Google Shape;365;p27"/>
          <p:cNvSpPr/>
          <p:nvPr/>
        </p:nvSpPr>
        <p:spPr>
          <a:xfrm>
            <a:off x="5595400" y="275728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366" name="Google Shape;366;p27"/>
          <p:cNvCxnSpPr/>
          <p:nvPr/>
        </p:nvCxnSpPr>
        <p:spPr>
          <a:xfrm>
            <a:off x="7221273" y="20767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367" name="Google Shape;367;p27"/>
          <p:cNvSpPr/>
          <p:nvPr/>
        </p:nvSpPr>
        <p:spPr>
          <a:xfrm flipH="1">
            <a:off x="6687693" y="261570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68" name="Google Shape;368;p27"/>
          <p:cNvSpPr/>
          <p:nvPr/>
        </p:nvSpPr>
        <p:spPr>
          <a:xfrm>
            <a:off x="6687320" y="275728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pic>
        <p:nvPicPr>
          <p:cNvPr id="369" name="Google Shape;369;p27"/>
          <p:cNvPicPr preferRelativeResize="0"/>
          <p:nvPr/>
        </p:nvPicPr>
        <p:blipFill>
          <a:blip r:embed="rId3">
            <a:alphaModFix/>
          </a:blip>
          <a:stretch>
            <a:fillRect/>
          </a:stretch>
        </p:blipFill>
        <p:spPr>
          <a:xfrm>
            <a:off x="5551600" y="1337675"/>
            <a:ext cx="533400" cy="533400"/>
          </a:xfrm>
          <a:prstGeom prst="rect">
            <a:avLst/>
          </a:prstGeom>
          <a:noFill/>
          <a:ln>
            <a:noFill/>
          </a:ln>
        </p:spPr>
      </p:pic>
      <p:pic>
        <p:nvPicPr>
          <p:cNvPr id="370" name="Google Shape;370;p27"/>
          <p:cNvPicPr preferRelativeResize="0"/>
          <p:nvPr/>
        </p:nvPicPr>
        <p:blipFill>
          <a:blip r:embed="rId4">
            <a:alphaModFix/>
          </a:blip>
          <a:stretch>
            <a:fillRect/>
          </a:stretch>
        </p:blipFill>
        <p:spPr>
          <a:xfrm>
            <a:off x="2539850" y="3982725"/>
            <a:ext cx="533400" cy="533400"/>
          </a:xfrm>
          <a:prstGeom prst="rect">
            <a:avLst/>
          </a:prstGeom>
          <a:noFill/>
          <a:ln>
            <a:noFill/>
          </a:ln>
        </p:spPr>
      </p:pic>
      <p:pic>
        <p:nvPicPr>
          <p:cNvPr id="371" name="Google Shape;371;p27"/>
          <p:cNvPicPr preferRelativeResize="0"/>
          <p:nvPr/>
        </p:nvPicPr>
        <p:blipFill>
          <a:blip r:embed="rId5">
            <a:alphaModFix/>
          </a:blip>
          <a:stretch>
            <a:fillRect/>
          </a:stretch>
        </p:blipFill>
        <p:spPr>
          <a:xfrm>
            <a:off x="2238775" y="1337675"/>
            <a:ext cx="533400" cy="533400"/>
          </a:xfrm>
          <a:prstGeom prst="rect">
            <a:avLst/>
          </a:prstGeom>
          <a:noFill/>
          <a:ln>
            <a:noFill/>
          </a:ln>
        </p:spPr>
      </p:pic>
      <p:pic>
        <p:nvPicPr>
          <p:cNvPr id="372" name="Google Shape;372;p27"/>
          <p:cNvPicPr preferRelativeResize="0"/>
          <p:nvPr/>
        </p:nvPicPr>
        <p:blipFill>
          <a:blip r:embed="rId6">
            <a:alphaModFix/>
          </a:blip>
          <a:stretch>
            <a:fillRect/>
          </a:stretch>
        </p:blipFill>
        <p:spPr>
          <a:xfrm>
            <a:off x="3740400" y="3982725"/>
            <a:ext cx="533400" cy="533400"/>
          </a:xfrm>
          <a:prstGeom prst="rect">
            <a:avLst/>
          </a:prstGeom>
          <a:noFill/>
          <a:ln>
            <a:noFill/>
          </a:ln>
        </p:spPr>
      </p:pic>
      <p:pic>
        <p:nvPicPr>
          <p:cNvPr id="373" name="Google Shape;373;p27"/>
          <p:cNvPicPr preferRelativeResize="0"/>
          <p:nvPr/>
        </p:nvPicPr>
        <p:blipFill>
          <a:blip r:embed="rId7">
            <a:alphaModFix/>
          </a:blip>
          <a:stretch>
            <a:fillRect/>
          </a:stretch>
        </p:blipFill>
        <p:spPr>
          <a:xfrm>
            <a:off x="1306525" y="1337683"/>
            <a:ext cx="533400" cy="533400"/>
          </a:xfrm>
          <a:prstGeom prst="rect">
            <a:avLst/>
          </a:prstGeom>
          <a:noFill/>
          <a:ln>
            <a:noFill/>
          </a:ln>
        </p:spPr>
      </p:pic>
      <p:pic>
        <p:nvPicPr>
          <p:cNvPr id="374" name="Google Shape;374;p27"/>
          <p:cNvPicPr preferRelativeResize="0"/>
          <p:nvPr/>
        </p:nvPicPr>
        <p:blipFill>
          <a:blip r:embed="rId8">
            <a:alphaModFix/>
          </a:blip>
          <a:stretch>
            <a:fillRect/>
          </a:stretch>
        </p:blipFill>
        <p:spPr>
          <a:xfrm>
            <a:off x="7013500" y="3916875"/>
            <a:ext cx="533400" cy="533400"/>
          </a:xfrm>
          <a:prstGeom prst="rect">
            <a:avLst/>
          </a:prstGeom>
          <a:noFill/>
          <a:ln>
            <a:noFill/>
          </a:ln>
        </p:spPr>
      </p:pic>
      <p:pic>
        <p:nvPicPr>
          <p:cNvPr id="375" name="Google Shape;375;p27"/>
          <p:cNvPicPr preferRelativeResize="0"/>
          <p:nvPr/>
        </p:nvPicPr>
        <p:blipFill>
          <a:blip r:embed="rId9">
            <a:alphaModFix/>
          </a:blip>
          <a:stretch>
            <a:fillRect/>
          </a:stretch>
        </p:blipFill>
        <p:spPr>
          <a:xfrm>
            <a:off x="3280188" y="1337675"/>
            <a:ext cx="533400" cy="533400"/>
          </a:xfrm>
          <a:prstGeom prst="rect">
            <a:avLst/>
          </a:prstGeom>
          <a:noFill/>
          <a:ln>
            <a:noFill/>
          </a:ln>
        </p:spPr>
      </p:pic>
      <p:pic>
        <p:nvPicPr>
          <p:cNvPr id="376" name="Google Shape;376;p27"/>
          <p:cNvPicPr preferRelativeResize="0"/>
          <p:nvPr/>
        </p:nvPicPr>
        <p:blipFill>
          <a:blip r:embed="rId10">
            <a:alphaModFix/>
          </a:blip>
          <a:stretch>
            <a:fillRect/>
          </a:stretch>
        </p:blipFill>
        <p:spPr>
          <a:xfrm>
            <a:off x="1306513" y="3982713"/>
            <a:ext cx="533425" cy="533425"/>
          </a:xfrm>
          <a:prstGeom prst="rect">
            <a:avLst/>
          </a:prstGeom>
          <a:noFill/>
          <a:ln>
            <a:noFill/>
          </a:ln>
        </p:spPr>
      </p:pic>
      <p:pic>
        <p:nvPicPr>
          <p:cNvPr id="377" name="Google Shape;377;p27"/>
          <p:cNvPicPr preferRelativeResize="0"/>
          <p:nvPr/>
        </p:nvPicPr>
        <p:blipFill>
          <a:blip r:embed="rId11">
            <a:alphaModFix/>
          </a:blip>
          <a:stretch>
            <a:fillRect/>
          </a:stretch>
        </p:blipFill>
        <p:spPr>
          <a:xfrm>
            <a:off x="4447325" y="1337675"/>
            <a:ext cx="533400" cy="533400"/>
          </a:xfrm>
          <a:prstGeom prst="rect">
            <a:avLst/>
          </a:prstGeom>
          <a:noFill/>
          <a:ln>
            <a:noFill/>
          </a:ln>
        </p:spPr>
      </p:pic>
      <p:pic>
        <p:nvPicPr>
          <p:cNvPr id="378" name="Google Shape;378;p27"/>
          <p:cNvPicPr preferRelativeResize="0"/>
          <p:nvPr/>
        </p:nvPicPr>
        <p:blipFill>
          <a:blip r:embed="rId12">
            <a:alphaModFix/>
          </a:blip>
          <a:stretch>
            <a:fillRect/>
          </a:stretch>
        </p:blipFill>
        <p:spPr>
          <a:xfrm>
            <a:off x="6006419" y="3982725"/>
            <a:ext cx="533400" cy="533400"/>
          </a:xfrm>
          <a:prstGeom prst="rect">
            <a:avLst/>
          </a:prstGeom>
          <a:noFill/>
          <a:ln>
            <a:noFill/>
          </a:ln>
        </p:spPr>
      </p:pic>
      <p:pic>
        <p:nvPicPr>
          <p:cNvPr id="379" name="Google Shape;379;p27"/>
          <p:cNvPicPr preferRelativeResize="0"/>
          <p:nvPr/>
        </p:nvPicPr>
        <p:blipFill>
          <a:blip r:embed="rId6">
            <a:alphaModFix/>
          </a:blip>
          <a:stretch>
            <a:fillRect/>
          </a:stretch>
        </p:blipFill>
        <p:spPr>
          <a:xfrm>
            <a:off x="4832900" y="3982725"/>
            <a:ext cx="533400" cy="533400"/>
          </a:xfrm>
          <a:prstGeom prst="rect">
            <a:avLst/>
          </a:prstGeom>
          <a:noFill/>
          <a:ln>
            <a:noFill/>
          </a:ln>
        </p:spPr>
      </p:pic>
      <p:pic>
        <p:nvPicPr>
          <p:cNvPr id="380" name="Google Shape;380;p27"/>
          <p:cNvPicPr preferRelativeResize="0"/>
          <p:nvPr/>
        </p:nvPicPr>
        <p:blipFill>
          <a:blip r:embed="rId13">
            <a:alphaModFix/>
          </a:blip>
          <a:stretch>
            <a:fillRect/>
          </a:stretch>
        </p:blipFill>
        <p:spPr>
          <a:xfrm>
            <a:off x="6579677" y="1367308"/>
            <a:ext cx="533396" cy="47413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a:t>
            </a:r>
            <a:endParaRPr/>
          </a:p>
        </p:txBody>
      </p:sp>
      <p:sp>
        <p:nvSpPr>
          <p:cNvPr id="386" name="Google Shape;386;p28"/>
          <p:cNvSpPr txBox="1"/>
          <p:nvPr/>
        </p:nvSpPr>
        <p:spPr>
          <a:xfrm>
            <a:off x="1297500" y="1235775"/>
            <a:ext cx="6840900" cy="3373200"/>
          </a:xfrm>
          <a:prstGeom prst="rect">
            <a:avLst/>
          </a:prstGeom>
          <a:noFill/>
          <a:ln>
            <a:noFill/>
          </a:ln>
        </p:spPr>
        <p:txBody>
          <a:bodyPr spcFirstLastPara="1" wrap="square" lIns="91425" tIns="91425" rIns="91425" bIns="91425" anchor="t" anchorCtr="0">
            <a:noAutofit/>
          </a:bodyPr>
          <a:lstStyle/>
          <a:p>
            <a:pPr marL="457200" lvl="0" indent="-317500" algn="just" rtl="0">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C. P. Jagrat and J. Channegowda, "A Survey of Blockchain Based Government Infrastructure Information," 2020 International Conference on Mainstreaming Block Chain Implementation (ICOMBI), Bengaluru, India, 2020, pp. 1-5, doi: 10.23919/ICOMBI48604.2020.9203152.</a:t>
            </a:r>
            <a:endParaRPr>
              <a:solidFill>
                <a:srgbClr val="FFFFFF"/>
              </a:solidFill>
              <a:latin typeface="Lato"/>
              <a:ea typeface="Lato"/>
              <a:cs typeface="Lato"/>
              <a:sym typeface="Lato"/>
            </a:endParaRPr>
          </a:p>
          <a:p>
            <a:pPr marL="457200" lvl="0" indent="0" algn="just" rtl="0">
              <a:spcBef>
                <a:spcPts val="0"/>
              </a:spcBef>
              <a:spcAft>
                <a:spcPts val="0"/>
              </a:spcAft>
              <a:buNone/>
            </a:pPr>
            <a:endParaRPr>
              <a:solidFill>
                <a:srgbClr val="FFFFFF"/>
              </a:solidFill>
              <a:latin typeface="Lato"/>
              <a:ea typeface="Lato"/>
              <a:cs typeface="Lato"/>
              <a:sym typeface="Lato"/>
            </a:endParaRPr>
          </a:p>
          <a:p>
            <a:pPr marL="457200" lvl="0" indent="-317500" algn="just" rtl="0">
              <a:spcBef>
                <a:spcPts val="0"/>
              </a:spcBef>
              <a:spcAft>
                <a:spcPts val="0"/>
              </a:spcAft>
              <a:buSzPts val="1400"/>
              <a:buFont typeface="Lato"/>
              <a:buChar char="●"/>
            </a:pPr>
            <a:r>
              <a:rPr lang="en-GB" u="sng">
                <a:solidFill>
                  <a:srgbClr val="FFFFFF"/>
                </a:solidFill>
                <a:latin typeface="Lato"/>
                <a:ea typeface="Lato"/>
                <a:cs typeface="Lato"/>
                <a:sym typeface="Lato"/>
                <a:hlinkClick r:id="rId3">
                  <a:extLst>
                    <a:ext uri="{A12FA001-AC4F-418D-AE19-62706E023703}">
                      <ahyp:hlinkClr xmlns:ahyp="http://schemas.microsoft.com/office/drawing/2018/hyperlinkcolor" val="tx"/>
                    </a:ext>
                  </a:extLst>
                </a:hlinkClick>
              </a:rPr>
              <a:t>https://ec.europa.eu/jrc</a:t>
            </a:r>
            <a:endParaRPr>
              <a:solidFill>
                <a:srgbClr val="FFFFFF"/>
              </a:solidFill>
              <a:latin typeface="Lato"/>
              <a:ea typeface="Lato"/>
              <a:cs typeface="Lato"/>
              <a:sym typeface="Lato"/>
            </a:endParaRPr>
          </a:p>
          <a:p>
            <a:pPr marL="457200" lvl="0" indent="0" algn="just" rtl="0">
              <a:spcBef>
                <a:spcPts val="0"/>
              </a:spcBef>
              <a:spcAft>
                <a:spcPts val="0"/>
              </a:spcAft>
              <a:buNone/>
            </a:pPr>
            <a:endParaRPr>
              <a:solidFill>
                <a:srgbClr val="FFFFFF"/>
              </a:solidFill>
              <a:latin typeface="Lato"/>
              <a:ea typeface="Lato"/>
              <a:cs typeface="Lato"/>
              <a:sym typeface="Lato"/>
            </a:endParaRPr>
          </a:p>
          <a:p>
            <a:pPr marL="457200" lvl="0" indent="-317500" algn="just" rtl="0">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A. Mohite and A. Acharya, "Blockchain for government fund tracking using Hyperledger," 2018 International Conference on Computational Techniques, Electronics and Mechanical Systems (CTEMS), Belgaum, India, 2018, pp. 231-234, doi: 10.1109/CTEMS.2018.8769200.</a:t>
            </a:r>
            <a:endParaRPr>
              <a:solidFill>
                <a:srgbClr val="FFFFFF"/>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29"/>
          <p:cNvSpPr txBox="1">
            <a:spLocks noGrp="1"/>
          </p:cNvSpPr>
          <p:nvPr>
            <p:ph type="title"/>
          </p:nvPr>
        </p:nvSpPr>
        <p:spPr>
          <a:xfrm>
            <a:off x="3662800" y="1864800"/>
            <a:ext cx="4796100" cy="141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300" b="1"/>
              <a:t>THANK</a:t>
            </a:r>
            <a:endParaRPr sz="4300" b="1"/>
          </a:p>
          <a:p>
            <a:pPr marL="0" lvl="0" indent="0" algn="ctr" rtl="0">
              <a:spcBef>
                <a:spcPts val="0"/>
              </a:spcBef>
              <a:spcAft>
                <a:spcPts val="0"/>
              </a:spcAft>
              <a:buNone/>
            </a:pPr>
            <a:r>
              <a:rPr lang="en-GB" sz="4300" b="1"/>
              <a:t>YOU</a:t>
            </a:r>
            <a:endParaRPr sz="43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11326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 Of Content</a:t>
            </a:r>
            <a:endParaRPr/>
          </a:p>
        </p:txBody>
      </p:sp>
      <p:sp>
        <p:nvSpPr>
          <p:cNvPr id="235" name="Google Shape;235;p18"/>
          <p:cNvSpPr txBox="1"/>
          <p:nvPr/>
        </p:nvSpPr>
        <p:spPr>
          <a:xfrm>
            <a:off x="1294301" y="209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Introduction</a:t>
            </a:r>
            <a:endParaRPr sz="1800">
              <a:solidFill>
                <a:srgbClr val="FFFFFF"/>
              </a:solidFill>
              <a:latin typeface="Average"/>
              <a:ea typeface="Average"/>
              <a:cs typeface="Average"/>
              <a:sym typeface="Average"/>
            </a:endParaRPr>
          </a:p>
        </p:txBody>
      </p:sp>
      <p:sp>
        <p:nvSpPr>
          <p:cNvPr id="236" name="Google Shape;236;p18"/>
          <p:cNvSpPr txBox="1"/>
          <p:nvPr/>
        </p:nvSpPr>
        <p:spPr>
          <a:xfrm>
            <a:off x="1294301" y="37250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Case Study </a:t>
            </a:r>
            <a:endParaRPr>
              <a:solidFill>
                <a:srgbClr val="FFFFFF"/>
              </a:solidFill>
              <a:latin typeface="Montserrat"/>
              <a:ea typeface="Montserrat"/>
              <a:cs typeface="Montserrat"/>
              <a:sym typeface="Montserrat"/>
            </a:endParaRPr>
          </a:p>
        </p:txBody>
      </p:sp>
      <p:sp>
        <p:nvSpPr>
          <p:cNvPr id="237" name="Google Shape;237;p18"/>
          <p:cNvSpPr txBox="1"/>
          <p:nvPr/>
        </p:nvSpPr>
        <p:spPr>
          <a:xfrm>
            <a:off x="1294300" y="2426112"/>
            <a:ext cx="3018300" cy="36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Understanding the problem</a:t>
            </a:r>
            <a:endParaRPr>
              <a:solidFill>
                <a:srgbClr val="FFFFFF"/>
              </a:solidFill>
              <a:latin typeface="Montserrat"/>
              <a:ea typeface="Montserrat"/>
              <a:cs typeface="Montserrat"/>
              <a:sym typeface="Montserrat"/>
            </a:endParaRPr>
          </a:p>
        </p:txBody>
      </p:sp>
      <p:sp>
        <p:nvSpPr>
          <p:cNvPr id="238" name="Google Shape;238;p18"/>
          <p:cNvSpPr txBox="1"/>
          <p:nvPr/>
        </p:nvSpPr>
        <p:spPr>
          <a:xfrm>
            <a:off x="1294301" y="33995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Project Objective</a:t>
            </a:r>
            <a:endParaRPr sz="1800">
              <a:solidFill>
                <a:srgbClr val="FFFFFF"/>
              </a:solidFill>
              <a:latin typeface="Average"/>
              <a:ea typeface="Average"/>
              <a:cs typeface="Average"/>
              <a:sym typeface="Average"/>
            </a:endParaRPr>
          </a:p>
        </p:txBody>
      </p:sp>
      <p:sp>
        <p:nvSpPr>
          <p:cNvPr id="239" name="Google Shape;239;p18"/>
          <p:cNvSpPr txBox="1"/>
          <p:nvPr/>
        </p:nvSpPr>
        <p:spPr>
          <a:xfrm>
            <a:off x="1294301" y="274856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Why Blockchain ?</a:t>
            </a:r>
            <a:endParaRPr sz="1800">
              <a:solidFill>
                <a:srgbClr val="FFFFFF"/>
              </a:solidFill>
              <a:latin typeface="Average"/>
              <a:ea typeface="Average"/>
              <a:cs typeface="Average"/>
              <a:sym typeface="Average"/>
            </a:endParaRPr>
          </a:p>
        </p:txBody>
      </p:sp>
      <p:sp>
        <p:nvSpPr>
          <p:cNvPr id="240" name="Google Shape;240;p18"/>
          <p:cNvSpPr txBox="1"/>
          <p:nvPr/>
        </p:nvSpPr>
        <p:spPr>
          <a:xfrm>
            <a:off x="4443273" y="209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Key Features of Project</a:t>
            </a:r>
            <a:endParaRPr sz="1800">
              <a:solidFill>
                <a:srgbClr val="FFFFFF"/>
              </a:solidFill>
              <a:latin typeface="Average"/>
              <a:ea typeface="Average"/>
              <a:cs typeface="Average"/>
              <a:sym typeface="Average"/>
            </a:endParaRPr>
          </a:p>
        </p:txBody>
      </p:sp>
      <p:sp>
        <p:nvSpPr>
          <p:cNvPr id="241" name="Google Shape;241;p18"/>
          <p:cNvSpPr txBox="1"/>
          <p:nvPr/>
        </p:nvSpPr>
        <p:spPr>
          <a:xfrm>
            <a:off x="4443276" y="2445900"/>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General Flow of System</a:t>
            </a:r>
            <a:endParaRPr sz="1800">
              <a:solidFill>
                <a:srgbClr val="FFFFFF"/>
              </a:solidFill>
              <a:latin typeface="Average"/>
              <a:ea typeface="Average"/>
              <a:cs typeface="Average"/>
              <a:sym typeface="Average"/>
            </a:endParaRPr>
          </a:p>
        </p:txBody>
      </p:sp>
      <p:sp>
        <p:nvSpPr>
          <p:cNvPr id="242" name="Google Shape;242;p18"/>
          <p:cNvSpPr txBox="1"/>
          <p:nvPr/>
        </p:nvSpPr>
        <p:spPr>
          <a:xfrm>
            <a:off x="4443276" y="2748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References</a:t>
            </a:r>
            <a:endParaRPr>
              <a:solidFill>
                <a:srgbClr val="FFFFFF"/>
              </a:solidFill>
              <a:latin typeface="Montserrat"/>
              <a:ea typeface="Montserrat"/>
              <a:cs typeface="Montserrat"/>
              <a:sym typeface="Montserrat"/>
            </a:endParaRPr>
          </a:p>
        </p:txBody>
      </p:sp>
      <p:sp>
        <p:nvSpPr>
          <p:cNvPr id="243" name="Google Shape;243;p18"/>
          <p:cNvSpPr txBox="1"/>
          <p:nvPr/>
        </p:nvSpPr>
        <p:spPr>
          <a:xfrm>
            <a:off x="1294300" y="3074063"/>
            <a:ext cx="36036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Blockchain and digital Government</a:t>
            </a:r>
            <a:endParaRPr>
              <a:solidFill>
                <a:srgbClr val="FFFFFF"/>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Introduction</a:t>
            </a:r>
            <a:endParaRPr b="1"/>
          </a:p>
        </p:txBody>
      </p:sp>
      <p:sp>
        <p:nvSpPr>
          <p:cNvPr id="249" name="Google Shape;249;p19"/>
          <p:cNvSpPr txBox="1">
            <a:spLocks noGrp="1"/>
          </p:cNvSpPr>
          <p:nvPr>
            <p:ph type="body" idx="1"/>
          </p:nvPr>
        </p:nvSpPr>
        <p:spPr>
          <a:xfrm>
            <a:off x="1297500" y="1028700"/>
            <a:ext cx="7038900" cy="3727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a:t>With the help of blockchain government could become a trusted partner and reinvent existing processes to enable more collaboration across agencies and with citizens. </a:t>
            </a:r>
            <a:endParaRPr/>
          </a:p>
          <a:p>
            <a:pPr marL="0" lvl="0" indent="0" algn="just" rtl="0">
              <a:spcBef>
                <a:spcPts val="1600"/>
              </a:spcBef>
              <a:spcAft>
                <a:spcPts val="0"/>
              </a:spcAft>
              <a:buNone/>
            </a:pPr>
            <a:r>
              <a:rPr lang="en-GB"/>
              <a:t>Blockchains could provide a consistent, transparent and open view of activities, information and decisions, fueling the open innovation and reinvention of government services. These include </a:t>
            </a:r>
            <a:endParaRPr/>
          </a:p>
          <a:p>
            <a:pPr marL="457200" lvl="0" indent="457200" algn="l" rtl="0">
              <a:spcBef>
                <a:spcPts val="1600"/>
              </a:spcBef>
              <a:spcAft>
                <a:spcPts val="0"/>
              </a:spcAft>
              <a:buNone/>
            </a:pPr>
            <a:r>
              <a:rPr lang="en-GB" sz="2500"/>
              <a:t> 		</a:t>
            </a:r>
            <a:r>
              <a:rPr lang="en-GB" sz="2500" b="1"/>
              <a:t>Co-created services</a:t>
            </a:r>
            <a:endParaRPr sz="2500"/>
          </a:p>
          <a:p>
            <a:pPr marL="914400" lvl="0" indent="457200" algn="l" rtl="0">
              <a:spcBef>
                <a:spcPts val="1600"/>
              </a:spcBef>
              <a:spcAft>
                <a:spcPts val="0"/>
              </a:spcAft>
              <a:buNone/>
            </a:pPr>
            <a:r>
              <a:rPr lang="en-GB" sz="2500"/>
              <a:t> </a:t>
            </a:r>
            <a:r>
              <a:rPr lang="en-GB" sz="2500" b="1"/>
              <a:t>Integrated services</a:t>
            </a:r>
            <a:endParaRPr sz="2500"/>
          </a:p>
          <a:p>
            <a:pPr marL="1371600" lvl="0" indent="457200" algn="l" rtl="0">
              <a:spcBef>
                <a:spcPts val="1600"/>
              </a:spcBef>
              <a:spcAft>
                <a:spcPts val="0"/>
              </a:spcAft>
              <a:buNone/>
            </a:pPr>
            <a:r>
              <a:rPr lang="en-GB" sz="2500" b="1"/>
              <a:t>Self-governed services</a:t>
            </a:r>
            <a:endParaRPr sz="2500"/>
          </a:p>
          <a:p>
            <a:pPr marL="0" lvl="0" indent="0" algn="l" rtl="0">
              <a:spcBef>
                <a:spcPts val="1600"/>
              </a:spcBef>
              <a:spcAft>
                <a:spcPts val="1600"/>
              </a:spcAft>
              <a:buNone/>
            </a:pPr>
            <a:endParaRPr/>
          </a:p>
        </p:txBody>
      </p:sp>
      <p:pic>
        <p:nvPicPr>
          <p:cNvPr id="250" name="Google Shape;250;p19"/>
          <p:cNvPicPr preferRelativeResize="0"/>
          <p:nvPr/>
        </p:nvPicPr>
        <p:blipFill>
          <a:blip r:embed="rId3">
            <a:alphaModFix/>
          </a:blip>
          <a:stretch>
            <a:fillRect/>
          </a:stretch>
        </p:blipFill>
        <p:spPr>
          <a:xfrm>
            <a:off x="2287350" y="2254851"/>
            <a:ext cx="633825" cy="633825"/>
          </a:xfrm>
          <a:prstGeom prst="rect">
            <a:avLst/>
          </a:prstGeom>
          <a:noFill/>
          <a:ln>
            <a:noFill/>
          </a:ln>
        </p:spPr>
      </p:pic>
      <p:pic>
        <p:nvPicPr>
          <p:cNvPr id="251" name="Google Shape;251;p19"/>
          <p:cNvPicPr preferRelativeResize="0"/>
          <p:nvPr/>
        </p:nvPicPr>
        <p:blipFill>
          <a:blip r:embed="rId4">
            <a:alphaModFix/>
          </a:blip>
          <a:stretch>
            <a:fillRect/>
          </a:stretch>
        </p:blipFill>
        <p:spPr>
          <a:xfrm>
            <a:off x="5869738" y="2888675"/>
            <a:ext cx="633825" cy="633825"/>
          </a:xfrm>
          <a:prstGeom prst="rect">
            <a:avLst/>
          </a:prstGeom>
          <a:noFill/>
          <a:ln>
            <a:noFill/>
          </a:ln>
        </p:spPr>
      </p:pic>
      <p:pic>
        <p:nvPicPr>
          <p:cNvPr id="252" name="Google Shape;252;p19"/>
          <p:cNvPicPr preferRelativeResize="0"/>
          <p:nvPr/>
        </p:nvPicPr>
        <p:blipFill>
          <a:blip r:embed="rId5">
            <a:alphaModFix/>
          </a:blip>
          <a:stretch>
            <a:fillRect/>
          </a:stretch>
        </p:blipFill>
        <p:spPr>
          <a:xfrm>
            <a:off x="2287350" y="3649525"/>
            <a:ext cx="633825" cy="633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0"/>
          <p:cNvSpPr txBox="1">
            <a:spLocks noGrp="1"/>
          </p:cNvSpPr>
          <p:nvPr>
            <p:ph type="title"/>
          </p:nvPr>
        </p:nvSpPr>
        <p:spPr>
          <a:xfrm>
            <a:off x="1297500" y="547500"/>
            <a:ext cx="7038900" cy="55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500" b="1"/>
              <a:t>Understanding the problem</a:t>
            </a:r>
            <a:endParaRPr sz="2500" b="1"/>
          </a:p>
        </p:txBody>
      </p:sp>
      <p:sp>
        <p:nvSpPr>
          <p:cNvPr id="258" name="Google Shape;258;p20"/>
          <p:cNvSpPr txBox="1">
            <a:spLocks noGrp="1"/>
          </p:cNvSpPr>
          <p:nvPr>
            <p:ph type="body" idx="1"/>
          </p:nvPr>
        </p:nvSpPr>
        <p:spPr>
          <a:xfrm>
            <a:off x="2212100" y="1804175"/>
            <a:ext cx="5877300" cy="4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500">
                <a:solidFill>
                  <a:srgbClr val="FFFFFF"/>
                </a:solidFill>
              </a:rPr>
              <a:t>DEMOCRACY IS NOT PERFECT</a:t>
            </a:r>
            <a:endParaRPr sz="2500">
              <a:solidFill>
                <a:srgbClr val="FFFFFF"/>
              </a:solidFill>
            </a:endParaRPr>
          </a:p>
        </p:txBody>
      </p:sp>
      <p:sp>
        <p:nvSpPr>
          <p:cNvPr id="259" name="Google Shape;259;p20"/>
          <p:cNvSpPr txBox="1">
            <a:spLocks noGrp="1"/>
          </p:cNvSpPr>
          <p:nvPr>
            <p:ph type="body" idx="1"/>
          </p:nvPr>
        </p:nvSpPr>
        <p:spPr>
          <a:xfrm>
            <a:off x="2212100" y="2688775"/>
            <a:ext cx="6059100" cy="4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500">
                <a:solidFill>
                  <a:srgbClr val="FFFFFF"/>
                </a:solidFill>
              </a:rPr>
              <a:t>NON TRANSPARENT INFRASTRUCTURE</a:t>
            </a:r>
            <a:endParaRPr sz="2500">
              <a:solidFill>
                <a:srgbClr val="FFFFFF"/>
              </a:solidFill>
            </a:endParaRPr>
          </a:p>
        </p:txBody>
      </p:sp>
      <p:sp>
        <p:nvSpPr>
          <p:cNvPr id="260" name="Google Shape;260;p20"/>
          <p:cNvSpPr txBox="1">
            <a:spLocks noGrp="1"/>
          </p:cNvSpPr>
          <p:nvPr>
            <p:ph type="body" idx="1"/>
          </p:nvPr>
        </p:nvSpPr>
        <p:spPr>
          <a:xfrm>
            <a:off x="2212100" y="3573370"/>
            <a:ext cx="5877300" cy="4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500">
                <a:solidFill>
                  <a:srgbClr val="FFFFFF"/>
                </a:solidFill>
              </a:rPr>
              <a:t>CENTRALISED SYSTEM</a:t>
            </a:r>
            <a:endParaRPr sz="2500">
              <a:solidFill>
                <a:srgbClr val="FFFFFF"/>
              </a:solidFill>
            </a:endParaRPr>
          </a:p>
        </p:txBody>
      </p:sp>
      <p:pic>
        <p:nvPicPr>
          <p:cNvPr id="261" name="Google Shape;261;p20"/>
          <p:cNvPicPr preferRelativeResize="0"/>
          <p:nvPr/>
        </p:nvPicPr>
        <p:blipFill>
          <a:blip r:embed="rId3">
            <a:alphaModFix/>
          </a:blip>
          <a:stretch>
            <a:fillRect/>
          </a:stretch>
        </p:blipFill>
        <p:spPr>
          <a:xfrm>
            <a:off x="1297500" y="1554275"/>
            <a:ext cx="732900" cy="732900"/>
          </a:xfrm>
          <a:prstGeom prst="rect">
            <a:avLst/>
          </a:prstGeom>
          <a:noFill/>
          <a:ln>
            <a:noFill/>
          </a:ln>
        </p:spPr>
      </p:pic>
      <p:pic>
        <p:nvPicPr>
          <p:cNvPr id="262" name="Google Shape;262;p20"/>
          <p:cNvPicPr preferRelativeResize="0"/>
          <p:nvPr/>
        </p:nvPicPr>
        <p:blipFill>
          <a:blip r:embed="rId4">
            <a:alphaModFix/>
          </a:blip>
          <a:stretch>
            <a:fillRect/>
          </a:stretch>
        </p:blipFill>
        <p:spPr>
          <a:xfrm>
            <a:off x="1297500" y="2563825"/>
            <a:ext cx="732900" cy="732900"/>
          </a:xfrm>
          <a:prstGeom prst="rect">
            <a:avLst/>
          </a:prstGeom>
          <a:noFill/>
          <a:ln>
            <a:noFill/>
          </a:ln>
        </p:spPr>
      </p:pic>
      <p:pic>
        <p:nvPicPr>
          <p:cNvPr id="263" name="Google Shape;263;p20"/>
          <p:cNvPicPr preferRelativeResize="0"/>
          <p:nvPr/>
        </p:nvPicPr>
        <p:blipFill>
          <a:blip r:embed="rId5">
            <a:alphaModFix/>
          </a:blip>
          <a:stretch>
            <a:fillRect/>
          </a:stretch>
        </p:blipFill>
        <p:spPr>
          <a:xfrm>
            <a:off x="1297500" y="3573375"/>
            <a:ext cx="732900" cy="732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Why Blockchain?</a:t>
            </a:r>
            <a:endParaRPr b="1"/>
          </a:p>
        </p:txBody>
      </p:sp>
      <p:sp>
        <p:nvSpPr>
          <p:cNvPr id="269" name="Google Shape;269;p21"/>
          <p:cNvSpPr txBox="1"/>
          <p:nvPr/>
        </p:nvSpPr>
        <p:spPr>
          <a:xfrm>
            <a:off x="1545575" y="1127525"/>
            <a:ext cx="2673000" cy="38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Roboto Black"/>
                <a:ea typeface="Roboto Black"/>
                <a:cs typeface="Roboto Black"/>
                <a:sym typeface="Roboto Black"/>
              </a:rPr>
              <a:t>Decentralised Technology</a:t>
            </a:r>
            <a:endParaRPr>
              <a:solidFill>
                <a:srgbClr val="FFFFFF"/>
              </a:solidFill>
              <a:latin typeface="Roboto Black"/>
              <a:ea typeface="Roboto Black"/>
              <a:cs typeface="Roboto Black"/>
              <a:sym typeface="Roboto Black"/>
            </a:endParaRPr>
          </a:p>
        </p:txBody>
      </p:sp>
      <p:sp>
        <p:nvSpPr>
          <p:cNvPr id="270" name="Google Shape;270;p21"/>
          <p:cNvSpPr txBox="1"/>
          <p:nvPr/>
        </p:nvSpPr>
        <p:spPr>
          <a:xfrm>
            <a:off x="2279100" y="1787900"/>
            <a:ext cx="1939500" cy="38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Roboto Black"/>
                <a:ea typeface="Roboto Black"/>
                <a:cs typeface="Roboto Black"/>
                <a:sym typeface="Roboto Black"/>
              </a:rPr>
              <a:t>Cannot be Corrupted</a:t>
            </a:r>
            <a:endParaRPr>
              <a:solidFill>
                <a:srgbClr val="FFFFFF"/>
              </a:solidFill>
              <a:latin typeface="Roboto Black"/>
              <a:ea typeface="Roboto Black"/>
              <a:cs typeface="Roboto Black"/>
              <a:sym typeface="Roboto Black"/>
            </a:endParaRPr>
          </a:p>
        </p:txBody>
      </p:sp>
      <p:sp>
        <p:nvSpPr>
          <p:cNvPr id="271" name="Google Shape;271;p21"/>
          <p:cNvSpPr txBox="1"/>
          <p:nvPr/>
        </p:nvSpPr>
        <p:spPr>
          <a:xfrm>
            <a:off x="2977150" y="2448250"/>
            <a:ext cx="1799100" cy="38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Roboto Black"/>
                <a:ea typeface="Roboto Black"/>
                <a:cs typeface="Roboto Black"/>
                <a:sym typeface="Roboto Black"/>
              </a:rPr>
              <a:t>Distributed Ledger</a:t>
            </a:r>
            <a:endParaRPr>
              <a:solidFill>
                <a:srgbClr val="FFFFFF"/>
              </a:solidFill>
              <a:latin typeface="Roboto Black"/>
              <a:ea typeface="Roboto Black"/>
              <a:cs typeface="Roboto Black"/>
              <a:sym typeface="Roboto Black"/>
            </a:endParaRPr>
          </a:p>
        </p:txBody>
      </p:sp>
      <p:sp>
        <p:nvSpPr>
          <p:cNvPr id="272" name="Google Shape;272;p21"/>
          <p:cNvSpPr txBox="1"/>
          <p:nvPr/>
        </p:nvSpPr>
        <p:spPr>
          <a:xfrm>
            <a:off x="3775275" y="3173525"/>
            <a:ext cx="2292900" cy="38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Roboto Black"/>
                <a:ea typeface="Roboto Black"/>
                <a:cs typeface="Roboto Black"/>
                <a:sym typeface="Roboto Black"/>
              </a:rPr>
              <a:t>Increased Efficiency</a:t>
            </a:r>
            <a:endParaRPr>
              <a:solidFill>
                <a:srgbClr val="FFFFFF"/>
              </a:solidFill>
              <a:latin typeface="Roboto Black"/>
              <a:ea typeface="Roboto Black"/>
              <a:cs typeface="Roboto Black"/>
              <a:sym typeface="Roboto Black"/>
            </a:endParaRPr>
          </a:p>
        </p:txBody>
      </p:sp>
      <p:sp>
        <p:nvSpPr>
          <p:cNvPr id="273" name="Google Shape;273;p21"/>
          <p:cNvSpPr txBox="1"/>
          <p:nvPr/>
        </p:nvSpPr>
        <p:spPr>
          <a:xfrm>
            <a:off x="4457950" y="3955775"/>
            <a:ext cx="1799100" cy="38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Roboto Black"/>
                <a:ea typeface="Roboto Black"/>
                <a:cs typeface="Roboto Black"/>
                <a:sym typeface="Roboto Black"/>
              </a:rPr>
              <a:t>Enhanced Security</a:t>
            </a:r>
            <a:endParaRPr>
              <a:solidFill>
                <a:srgbClr val="FFFFFF"/>
              </a:solidFill>
              <a:latin typeface="Roboto Black"/>
              <a:ea typeface="Roboto Black"/>
              <a:cs typeface="Roboto Black"/>
              <a:sym typeface="Roboto Black"/>
            </a:endParaRPr>
          </a:p>
        </p:txBody>
      </p:sp>
      <p:sp>
        <p:nvSpPr>
          <p:cNvPr id="274" name="Google Shape;274;p21"/>
          <p:cNvSpPr txBox="1"/>
          <p:nvPr/>
        </p:nvSpPr>
        <p:spPr>
          <a:xfrm>
            <a:off x="4457950" y="1127550"/>
            <a:ext cx="3306600" cy="32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Lato"/>
                <a:ea typeface="Lato"/>
                <a:cs typeface="Lato"/>
                <a:sym typeface="Lato"/>
              </a:rPr>
              <a:t>Does not have a single governing body</a:t>
            </a:r>
            <a:endParaRPr>
              <a:solidFill>
                <a:srgbClr val="FFFFFF"/>
              </a:solidFill>
              <a:latin typeface="Lato"/>
              <a:ea typeface="Lato"/>
              <a:cs typeface="Lato"/>
              <a:sym typeface="Lato"/>
            </a:endParaRPr>
          </a:p>
        </p:txBody>
      </p:sp>
      <p:sp>
        <p:nvSpPr>
          <p:cNvPr id="275" name="Google Shape;275;p21"/>
          <p:cNvSpPr txBox="1"/>
          <p:nvPr/>
        </p:nvSpPr>
        <p:spPr>
          <a:xfrm>
            <a:off x="4776250" y="1787888"/>
            <a:ext cx="4041600" cy="32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Lato"/>
                <a:ea typeface="Lato"/>
                <a:cs typeface="Lato"/>
                <a:sym typeface="Lato"/>
              </a:rPr>
              <a:t>Every node has a copy of the digital ledger</a:t>
            </a:r>
            <a:endParaRPr>
              <a:solidFill>
                <a:srgbClr val="FFFFFF"/>
              </a:solidFill>
              <a:latin typeface="Lato"/>
              <a:ea typeface="Lato"/>
              <a:cs typeface="Lato"/>
              <a:sym typeface="Lato"/>
            </a:endParaRPr>
          </a:p>
        </p:txBody>
      </p:sp>
      <p:sp>
        <p:nvSpPr>
          <p:cNvPr id="276" name="Google Shape;276;p21"/>
          <p:cNvSpPr txBox="1"/>
          <p:nvPr/>
        </p:nvSpPr>
        <p:spPr>
          <a:xfrm>
            <a:off x="5258850" y="2416413"/>
            <a:ext cx="3364500" cy="32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Lato"/>
                <a:ea typeface="Lato"/>
                <a:cs typeface="Lato"/>
                <a:sym typeface="Lato"/>
              </a:rPr>
              <a:t>The ledger is maintained by all the nodes,</a:t>
            </a:r>
            <a:endParaRPr>
              <a:solidFill>
                <a:srgbClr val="FFFFFF"/>
              </a:solidFill>
              <a:latin typeface="Lato"/>
              <a:ea typeface="Lato"/>
              <a:cs typeface="Lato"/>
              <a:sym typeface="Lato"/>
            </a:endParaRPr>
          </a:p>
        </p:txBody>
      </p:sp>
      <p:sp>
        <p:nvSpPr>
          <p:cNvPr id="277" name="Google Shape;277;p21"/>
          <p:cNvSpPr txBox="1"/>
          <p:nvPr/>
        </p:nvSpPr>
        <p:spPr>
          <a:xfrm>
            <a:off x="6195000" y="3186100"/>
            <a:ext cx="2292900" cy="32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Lato"/>
                <a:ea typeface="Lato"/>
                <a:cs typeface="Lato"/>
                <a:sym typeface="Lato"/>
              </a:rPr>
              <a:t>Offers a faster settlement.</a:t>
            </a:r>
            <a:endParaRPr>
              <a:solidFill>
                <a:srgbClr val="FFFFFF"/>
              </a:solidFill>
              <a:latin typeface="Lato"/>
              <a:ea typeface="Lato"/>
              <a:cs typeface="Lato"/>
              <a:sym typeface="Lato"/>
            </a:endParaRPr>
          </a:p>
        </p:txBody>
      </p:sp>
      <p:sp>
        <p:nvSpPr>
          <p:cNvPr id="278" name="Google Shape;278;p21"/>
          <p:cNvSpPr txBox="1"/>
          <p:nvPr/>
        </p:nvSpPr>
        <p:spPr>
          <a:xfrm>
            <a:off x="6779200" y="3848100"/>
            <a:ext cx="2148900" cy="5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Lato"/>
                <a:ea typeface="Lato"/>
                <a:cs typeface="Lato"/>
                <a:sym typeface="Lato"/>
              </a:rPr>
              <a:t>No one can change the characteristics.</a:t>
            </a:r>
            <a:endParaRPr>
              <a:solidFill>
                <a:srgbClr val="FFFFFF"/>
              </a:solidFill>
              <a:latin typeface="Lato"/>
              <a:ea typeface="Lato"/>
              <a:cs typeface="Lato"/>
              <a:sym typeface="Lato"/>
            </a:endParaRPr>
          </a:p>
        </p:txBody>
      </p:sp>
      <p:pic>
        <p:nvPicPr>
          <p:cNvPr id="279" name="Google Shape;279;p21"/>
          <p:cNvPicPr preferRelativeResize="0"/>
          <p:nvPr/>
        </p:nvPicPr>
        <p:blipFill>
          <a:blip r:embed="rId3">
            <a:alphaModFix/>
          </a:blip>
          <a:stretch>
            <a:fillRect/>
          </a:stretch>
        </p:blipFill>
        <p:spPr>
          <a:xfrm>
            <a:off x="3914700" y="1127550"/>
            <a:ext cx="380100" cy="380100"/>
          </a:xfrm>
          <a:prstGeom prst="rect">
            <a:avLst/>
          </a:prstGeom>
          <a:noFill/>
          <a:ln>
            <a:noFill/>
          </a:ln>
        </p:spPr>
      </p:pic>
      <p:pic>
        <p:nvPicPr>
          <p:cNvPr id="280" name="Google Shape;280;p21"/>
          <p:cNvPicPr preferRelativeResize="0"/>
          <p:nvPr/>
        </p:nvPicPr>
        <p:blipFill>
          <a:blip r:embed="rId4">
            <a:alphaModFix/>
          </a:blip>
          <a:stretch>
            <a:fillRect/>
          </a:stretch>
        </p:blipFill>
        <p:spPr>
          <a:xfrm>
            <a:off x="4307375" y="1759400"/>
            <a:ext cx="380100" cy="380100"/>
          </a:xfrm>
          <a:prstGeom prst="rect">
            <a:avLst/>
          </a:prstGeom>
          <a:noFill/>
          <a:ln>
            <a:noFill/>
          </a:ln>
        </p:spPr>
      </p:pic>
      <p:pic>
        <p:nvPicPr>
          <p:cNvPr id="281" name="Google Shape;281;p21"/>
          <p:cNvPicPr preferRelativeResize="0"/>
          <p:nvPr/>
        </p:nvPicPr>
        <p:blipFill>
          <a:blip r:embed="rId5">
            <a:alphaModFix/>
          </a:blip>
          <a:stretch>
            <a:fillRect/>
          </a:stretch>
        </p:blipFill>
        <p:spPr>
          <a:xfrm>
            <a:off x="4776250" y="2452214"/>
            <a:ext cx="380100" cy="380100"/>
          </a:xfrm>
          <a:prstGeom prst="rect">
            <a:avLst/>
          </a:prstGeom>
          <a:noFill/>
          <a:ln>
            <a:noFill/>
          </a:ln>
        </p:spPr>
      </p:pic>
      <p:pic>
        <p:nvPicPr>
          <p:cNvPr id="282" name="Google Shape;282;p21"/>
          <p:cNvPicPr preferRelativeResize="0"/>
          <p:nvPr/>
        </p:nvPicPr>
        <p:blipFill>
          <a:blip r:embed="rId6">
            <a:alphaModFix/>
          </a:blip>
          <a:stretch>
            <a:fillRect/>
          </a:stretch>
        </p:blipFill>
        <p:spPr>
          <a:xfrm>
            <a:off x="5688075" y="3157600"/>
            <a:ext cx="380100" cy="380100"/>
          </a:xfrm>
          <a:prstGeom prst="rect">
            <a:avLst/>
          </a:prstGeom>
          <a:noFill/>
          <a:ln>
            <a:noFill/>
          </a:ln>
        </p:spPr>
      </p:pic>
      <p:pic>
        <p:nvPicPr>
          <p:cNvPr id="283" name="Google Shape;283;p21"/>
          <p:cNvPicPr preferRelativeResize="0"/>
          <p:nvPr/>
        </p:nvPicPr>
        <p:blipFill>
          <a:blip r:embed="rId7">
            <a:alphaModFix/>
          </a:blip>
          <a:stretch>
            <a:fillRect/>
          </a:stretch>
        </p:blipFill>
        <p:spPr>
          <a:xfrm>
            <a:off x="6257050" y="3955775"/>
            <a:ext cx="380100" cy="380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2"/>
          <p:cNvSpPr txBox="1">
            <a:spLocks noGrp="1"/>
          </p:cNvSpPr>
          <p:nvPr>
            <p:ph type="title"/>
          </p:nvPr>
        </p:nvSpPr>
        <p:spPr>
          <a:xfrm>
            <a:off x="1346025" y="684875"/>
            <a:ext cx="3798900" cy="7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Project Objective</a:t>
            </a:r>
            <a:endParaRPr b="1"/>
          </a:p>
        </p:txBody>
      </p:sp>
      <p:sp>
        <p:nvSpPr>
          <p:cNvPr id="289" name="Google Shape;289;p22"/>
          <p:cNvSpPr txBox="1">
            <a:spLocks noGrp="1"/>
          </p:cNvSpPr>
          <p:nvPr>
            <p:ph type="body" idx="1"/>
          </p:nvPr>
        </p:nvSpPr>
        <p:spPr>
          <a:xfrm>
            <a:off x="521625" y="1972550"/>
            <a:ext cx="4864500" cy="2415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a:solidFill>
                  <a:schemeClr val="dk2"/>
                </a:solidFill>
              </a:rPr>
              <a:t>Blockchain technology has a huge potential to iron out glitches and improve efficiency in India’s Government System.</a:t>
            </a:r>
            <a:endParaRPr>
              <a:solidFill>
                <a:schemeClr val="dk2"/>
              </a:solidFill>
            </a:endParaRPr>
          </a:p>
          <a:p>
            <a:pPr marL="0" lvl="0" indent="0" algn="just" rtl="0">
              <a:spcBef>
                <a:spcPts val="1600"/>
              </a:spcBef>
              <a:spcAft>
                <a:spcPts val="0"/>
              </a:spcAft>
              <a:buNone/>
            </a:pPr>
            <a:r>
              <a:rPr lang="en-GB">
                <a:solidFill>
                  <a:schemeClr val="dk2"/>
                </a:solidFill>
              </a:rPr>
              <a:t>With the help of this project we strive to improve the existing system. It can help us to increase transparency and curb corruption in the money flow through the various levels of the government from the top to the bottom of the distribution system.</a:t>
            </a:r>
            <a:endParaRPr>
              <a:solidFill>
                <a:schemeClr val="dk2"/>
              </a:solidFill>
            </a:endParaRPr>
          </a:p>
          <a:p>
            <a:pPr marL="0" lvl="0" indent="0" algn="l" rtl="0">
              <a:spcBef>
                <a:spcPts val="1600"/>
              </a:spcBef>
              <a:spcAft>
                <a:spcPts val="1600"/>
              </a:spcAft>
              <a:buNone/>
            </a:pPr>
            <a:endParaRPr>
              <a:solidFill>
                <a:srgbClr val="FFFFFF"/>
              </a:solidFill>
            </a:endParaRPr>
          </a:p>
        </p:txBody>
      </p:sp>
      <p:pic>
        <p:nvPicPr>
          <p:cNvPr id="290" name="Google Shape;290;p22"/>
          <p:cNvPicPr preferRelativeResize="0"/>
          <p:nvPr/>
        </p:nvPicPr>
        <p:blipFill rotWithShape="1">
          <a:blip r:embed="rId3">
            <a:alphaModFix/>
          </a:blip>
          <a:srcRect l="16483" t="14080" r="16483" b="-14080"/>
          <a:stretch/>
        </p:blipFill>
        <p:spPr>
          <a:xfrm rot="-5400000">
            <a:off x="5710147" y="2704980"/>
            <a:ext cx="2431500" cy="2436000"/>
          </a:xfrm>
          <a:prstGeom prst="diagStripe">
            <a:avLst>
              <a:gd name="adj" fmla="val 50445"/>
            </a:avLst>
          </a:prstGeom>
          <a:noFill/>
          <a:ln>
            <a:noFill/>
          </a:ln>
        </p:spPr>
      </p:pic>
      <p:pic>
        <p:nvPicPr>
          <p:cNvPr id="291" name="Google Shape;291;p22"/>
          <p:cNvPicPr preferRelativeResize="0"/>
          <p:nvPr/>
        </p:nvPicPr>
        <p:blipFill rotWithShape="1">
          <a:blip r:embed="rId4">
            <a:alphaModFix/>
          </a:blip>
          <a:srcRect l="10083" r="10075"/>
          <a:stretch/>
        </p:blipFill>
        <p:spPr>
          <a:xfrm rot="-5400000">
            <a:off x="5718946" y="1338207"/>
            <a:ext cx="2504700" cy="2509500"/>
          </a:xfrm>
          <a:prstGeom prst="diagStripe">
            <a:avLst>
              <a:gd name="adj" fmla="val 50445"/>
            </a:avLst>
          </a:prstGeom>
          <a:noFill/>
          <a:ln>
            <a:noFill/>
          </a:ln>
        </p:spPr>
      </p:pic>
      <p:pic>
        <p:nvPicPr>
          <p:cNvPr id="292" name="Google Shape;292;p22"/>
          <p:cNvPicPr preferRelativeResize="0"/>
          <p:nvPr/>
        </p:nvPicPr>
        <p:blipFill rotWithShape="1">
          <a:blip r:embed="rId5">
            <a:alphaModFix/>
          </a:blip>
          <a:srcRect l="16734" t="-27330" r="16727" b="27329"/>
          <a:stretch/>
        </p:blipFill>
        <p:spPr>
          <a:xfrm rot="5400000">
            <a:off x="6637386" y="2137210"/>
            <a:ext cx="2504700" cy="2509500"/>
          </a:xfrm>
          <a:prstGeom prst="diagStripe">
            <a:avLst>
              <a:gd name="adj" fmla="val 50445"/>
            </a:avLst>
          </a:prstGeom>
          <a:noFill/>
          <a:ln>
            <a:noFill/>
          </a:ln>
        </p:spPr>
      </p:pic>
      <p:sp>
        <p:nvSpPr>
          <p:cNvPr id="293" name="Google Shape;293;p2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3"/>
          <p:cNvSpPr txBox="1">
            <a:spLocks noGrp="1"/>
          </p:cNvSpPr>
          <p:nvPr>
            <p:ph type="title"/>
          </p:nvPr>
        </p:nvSpPr>
        <p:spPr>
          <a:xfrm>
            <a:off x="1297500" y="842025"/>
            <a:ext cx="62478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a:t>Blockchain and digital governments</a:t>
            </a:r>
            <a:endParaRPr b="1"/>
          </a:p>
        </p:txBody>
      </p:sp>
      <p:sp>
        <p:nvSpPr>
          <p:cNvPr id="299" name="Google Shape;299;p23"/>
          <p:cNvSpPr txBox="1">
            <a:spLocks noGrp="1"/>
          </p:cNvSpPr>
          <p:nvPr>
            <p:ph type="body" idx="1"/>
          </p:nvPr>
        </p:nvSpPr>
        <p:spPr>
          <a:xfrm>
            <a:off x="1297500" y="1567550"/>
            <a:ext cx="5641500" cy="31392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Clr>
                <a:srgbClr val="FFFFFF"/>
              </a:buClr>
              <a:buSzPts val="1300"/>
              <a:buChar char="❏"/>
            </a:pPr>
            <a:r>
              <a:rPr lang="en-GB">
                <a:solidFill>
                  <a:srgbClr val="FFFFFF"/>
                </a:solidFill>
              </a:rPr>
              <a:t>Reduced economic costs, time and complexity in inter-governmental and public private information exchanges that enhance the administrative function of governments. </a:t>
            </a:r>
            <a:endParaRPr>
              <a:solidFill>
                <a:srgbClr val="FFFFFF"/>
              </a:solidFill>
            </a:endParaRPr>
          </a:p>
          <a:p>
            <a:pPr marL="457200" lvl="0" indent="-311150" algn="just" rtl="0">
              <a:spcBef>
                <a:spcPts val="0"/>
              </a:spcBef>
              <a:spcAft>
                <a:spcPts val="0"/>
              </a:spcAft>
              <a:buClr>
                <a:srgbClr val="FFFFFF"/>
              </a:buClr>
              <a:buSzPts val="1300"/>
              <a:buChar char="❏"/>
            </a:pPr>
            <a:r>
              <a:rPr lang="en-GB">
                <a:solidFill>
                  <a:srgbClr val="FFFFFF"/>
                </a:solidFill>
              </a:rPr>
              <a:t>Reduction of bureaucracy, discretionary power and corruption, induced by the use of distributed ledgers and programmable smart contracts.</a:t>
            </a:r>
            <a:endParaRPr>
              <a:solidFill>
                <a:srgbClr val="FFFFFF"/>
              </a:solidFill>
            </a:endParaRPr>
          </a:p>
          <a:p>
            <a:pPr marL="457200" lvl="0" indent="-311150" algn="just" rtl="0">
              <a:spcBef>
                <a:spcPts val="0"/>
              </a:spcBef>
              <a:spcAft>
                <a:spcPts val="0"/>
              </a:spcAft>
              <a:buClr>
                <a:srgbClr val="FFFFFF"/>
              </a:buClr>
              <a:buSzPts val="1300"/>
              <a:buChar char="❏"/>
            </a:pPr>
            <a:r>
              <a:rPr lang="en-GB">
                <a:solidFill>
                  <a:srgbClr val="FFFFFF"/>
                </a:solidFill>
              </a:rPr>
              <a:t>Increased automation, transparency, auditability and accountability of information in governmental registries for the benefit of citizens.  </a:t>
            </a:r>
            <a:endParaRPr>
              <a:solidFill>
                <a:srgbClr val="FFFFFF"/>
              </a:solidFill>
            </a:endParaRPr>
          </a:p>
          <a:p>
            <a:pPr marL="457200" lvl="0" indent="-311150" algn="just" rtl="0">
              <a:spcBef>
                <a:spcPts val="0"/>
              </a:spcBef>
              <a:spcAft>
                <a:spcPts val="0"/>
              </a:spcAft>
              <a:buClr>
                <a:srgbClr val="FFFFFF"/>
              </a:buClr>
              <a:buSzPts val="1300"/>
              <a:buChar char="❏"/>
            </a:pPr>
            <a:r>
              <a:rPr lang="en-GB">
                <a:solidFill>
                  <a:srgbClr val="FFFFFF"/>
                </a:solidFill>
              </a:rPr>
              <a:t>Increased trust of citizens and companies in governmental processes and recordkeeping driven by the use of algorithms which are no longer under the sole control of government.</a:t>
            </a:r>
            <a:endParaRPr/>
          </a:p>
        </p:txBody>
      </p:sp>
      <p:sp>
        <p:nvSpPr>
          <p:cNvPr id="300" name="Google Shape;300;p23"/>
          <p:cNvSpPr/>
          <p:nvPr/>
        </p:nvSpPr>
        <p:spPr>
          <a:xfrm>
            <a:off x="7088259"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1" name="Google Shape;301;p23"/>
          <p:cNvPicPr preferRelativeResize="0"/>
          <p:nvPr/>
        </p:nvPicPr>
        <p:blipFill rotWithShape="1">
          <a:blip r:embed="rId3">
            <a:alphaModFix/>
          </a:blip>
          <a:srcRect l="17765" t="10870" r="7339" b="10870"/>
          <a:stretch/>
        </p:blipFill>
        <p:spPr>
          <a:xfrm rot="10800000">
            <a:off x="6240280" y="5276"/>
            <a:ext cx="2898000" cy="2691600"/>
          </a:xfrm>
          <a:prstGeom prst="rtTriangl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4"/>
          <p:cNvSpPr txBox="1">
            <a:spLocks noGrp="1"/>
          </p:cNvSpPr>
          <p:nvPr>
            <p:ph type="title"/>
          </p:nvPr>
        </p:nvSpPr>
        <p:spPr>
          <a:xfrm>
            <a:off x="1252950" y="508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a:t>Case Study</a:t>
            </a:r>
            <a:endParaRPr b="1"/>
          </a:p>
        </p:txBody>
      </p:sp>
      <p:sp>
        <p:nvSpPr>
          <p:cNvPr id="307" name="Google Shape;307;p24"/>
          <p:cNvSpPr/>
          <p:nvPr/>
        </p:nvSpPr>
        <p:spPr>
          <a:xfrm>
            <a:off x="3388475"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4"/>
          <p:cNvSpPr/>
          <p:nvPr/>
        </p:nvSpPr>
        <p:spPr>
          <a:xfrm>
            <a:off x="5239301"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4"/>
          <p:cNvSpPr/>
          <p:nvPr/>
        </p:nvSpPr>
        <p:spPr>
          <a:xfrm>
            <a:off x="7088259"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0" name="Google Shape;310;p24" descr="offset_comp_267026.jpg"/>
          <p:cNvPicPr preferRelativeResize="0"/>
          <p:nvPr/>
        </p:nvPicPr>
        <p:blipFill rotWithShape="1">
          <a:blip r:embed="rId3">
            <a:alphaModFix/>
          </a:blip>
          <a:srcRect l="26515" t="26082" r="26312" b="8201"/>
          <a:stretch/>
        </p:blipFill>
        <p:spPr>
          <a:xfrm rot="10800000">
            <a:off x="6238025" y="7367"/>
            <a:ext cx="2898000" cy="2691600"/>
          </a:xfrm>
          <a:prstGeom prst="rtTriangle">
            <a:avLst/>
          </a:prstGeom>
          <a:noFill/>
          <a:ln>
            <a:noFill/>
          </a:ln>
        </p:spPr>
      </p:pic>
      <p:graphicFrame>
        <p:nvGraphicFramePr>
          <p:cNvPr id="311" name="Google Shape;311;p24"/>
          <p:cNvGraphicFramePr/>
          <p:nvPr/>
        </p:nvGraphicFramePr>
        <p:xfrm>
          <a:off x="952500" y="1199375"/>
          <a:ext cx="7239000" cy="3718470"/>
        </p:xfrm>
        <a:graphic>
          <a:graphicData uri="http://schemas.openxmlformats.org/drawingml/2006/table">
            <a:tbl>
              <a:tblPr>
                <a:noFill/>
                <a:tableStyleId>{8F7410DA-0B48-497F-A624-96AB13212E8B}</a:tableStyleId>
              </a:tblPr>
              <a:tblGrid>
                <a:gridCol w="1353300">
                  <a:extLst>
                    <a:ext uri="{9D8B030D-6E8A-4147-A177-3AD203B41FA5}">
                      <a16:colId xmlns:a16="http://schemas.microsoft.com/office/drawing/2014/main" val="20000"/>
                    </a:ext>
                  </a:extLst>
                </a:gridCol>
                <a:gridCol w="2533400">
                  <a:extLst>
                    <a:ext uri="{9D8B030D-6E8A-4147-A177-3AD203B41FA5}">
                      <a16:colId xmlns:a16="http://schemas.microsoft.com/office/drawing/2014/main" val="20001"/>
                    </a:ext>
                  </a:extLst>
                </a:gridCol>
                <a:gridCol w="15425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530650">
                <a:tc>
                  <a:txBody>
                    <a:bodyPr/>
                    <a:lstStyle/>
                    <a:p>
                      <a:pPr marL="0" lvl="0" indent="0" algn="l" rtl="0">
                        <a:spcBef>
                          <a:spcPts val="0"/>
                        </a:spcBef>
                        <a:spcAft>
                          <a:spcPts val="0"/>
                        </a:spcAft>
                        <a:buNone/>
                      </a:pPr>
                      <a:r>
                        <a:rPr lang="en-GB">
                          <a:solidFill>
                            <a:srgbClr val="FFFFFF"/>
                          </a:solidFill>
                        </a:rPr>
                        <a:t>Project </a:t>
                      </a:r>
                      <a:endParaRPr>
                        <a:solidFill>
                          <a:srgbClr val="FFFFFF"/>
                        </a:solidFill>
                      </a:endParaRPr>
                    </a:p>
                  </a:txBody>
                  <a:tcPr marL="91425" marR="91425" marT="91425" marB="91425"/>
                </a:tc>
                <a:tc>
                  <a:txBody>
                    <a:bodyPr/>
                    <a:lstStyle/>
                    <a:p>
                      <a:pPr marL="0" lvl="0" indent="0" algn="l" rtl="0">
                        <a:spcBef>
                          <a:spcPts val="0"/>
                        </a:spcBef>
                        <a:spcAft>
                          <a:spcPts val="0"/>
                        </a:spcAft>
                        <a:buNone/>
                      </a:pPr>
                      <a:r>
                        <a:rPr lang="en-GB">
                          <a:solidFill>
                            <a:srgbClr val="FFFFFF"/>
                          </a:solidFill>
                        </a:rPr>
                        <a:t>Advantage</a:t>
                      </a:r>
                      <a:endParaRPr>
                        <a:solidFill>
                          <a:srgbClr val="FFFFFF"/>
                        </a:solidFill>
                      </a:endParaRPr>
                    </a:p>
                  </a:txBody>
                  <a:tcPr marL="91425" marR="91425" marT="91425" marB="91425"/>
                </a:tc>
                <a:tc>
                  <a:txBody>
                    <a:bodyPr/>
                    <a:lstStyle/>
                    <a:p>
                      <a:pPr marL="0" lvl="0" indent="0" algn="l" rtl="0">
                        <a:spcBef>
                          <a:spcPts val="0"/>
                        </a:spcBef>
                        <a:spcAft>
                          <a:spcPts val="0"/>
                        </a:spcAft>
                        <a:buNone/>
                      </a:pPr>
                      <a:r>
                        <a:rPr lang="en-GB">
                          <a:solidFill>
                            <a:srgbClr val="FFFFFF"/>
                          </a:solidFill>
                        </a:rPr>
                        <a:t>Shortcomings</a:t>
                      </a:r>
                      <a:endParaRPr>
                        <a:solidFill>
                          <a:srgbClr val="FFFFFF"/>
                        </a:solidFill>
                      </a:endParaRPr>
                    </a:p>
                  </a:txBody>
                  <a:tcPr marL="91425" marR="91425" marT="91425" marB="91425"/>
                </a:tc>
                <a:tc>
                  <a:txBody>
                    <a:bodyPr/>
                    <a:lstStyle/>
                    <a:p>
                      <a:pPr marL="0" lvl="0" indent="0" algn="l" rtl="0">
                        <a:spcBef>
                          <a:spcPts val="0"/>
                        </a:spcBef>
                        <a:spcAft>
                          <a:spcPts val="0"/>
                        </a:spcAft>
                        <a:buNone/>
                      </a:pPr>
                      <a:r>
                        <a:rPr lang="en-GB">
                          <a:solidFill>
                            <a:srgbClr val="FFFFFF"/>
                          </a:solidFill>
                        </a:rPr>
                        <a:t>Year of Implementation</a:t>
                      </a:r>
                      <a:endParaRPr>
                        <a:solidFill>
                          <a:srgbClr val="FFFFFF"/>
                        </a:solidFill>
                      </a:endParaRPr>
                    </a:p>
                  </a:txBody>
                  <a:tcPr marL="91425" marR="91425" marT="91425" marB="91425"/>
                </a:tc>
                <a:extLst>
                  <a:ext uri="{0D108BD9-81ED-4DB2-BD59-A6C34878D82A}">
                    <a16:rowId xmlns:a16="http://schemas.microsoft.com/office/drawing/2014/main" val="10000"/>
                  </a:ext>
                </a:extLst>
              </a:tr>
              <a:tr h="1437525">
                <a:tc>
                  <a:txBody>
                    <a:bodyPr/>
                    <a:lstStyle/>
                    <a:p>
                      <a:pPr marL="0" lvl="0" indent="0" algn="l" rtl="0">
                        <a:spcBef>
                          <a:spcPts val="0"/>
                        </a:spcBef>
                        <a:spcAft>
                          <a:spcPts val="0"/>
                        </a:spcAft>
                        <a:buNone/>
                      </a:pPr>
                      <a:r>
                        <a:rPr lang="en-GB" sz="1300">
                          <a:solidFill>
                            <a:srgbClr val="FFFFFF"/>
                          </a:solidFill>
                        </a:rPr>
                        <a:t>Exonum land title registry – Georgia</a:t>
                      </a:r>
                      <a:endParaRPr sz="1300">
                        <a:solidFill>
                          <a:srgbClr val="FFFFFF"/>
                        </a:solidFill>
                      </a:endParaRPr>
                    </a:p>
                  </a:txBody>
                  <a:tcPr marL="91425" marR="91425" marT="91425" marB="91425"/>
                </a:tc>
                <a:tc>
                  <a:txBody>
                    <a:bodyPr/>
                    <a:lstStyle/>
                    <a:p>
                      <a:pPr marL="457200" lvl="0" indent="-304800" algn="l" rtl="0">
                        <a:spcBef>
                          <a:spcPts val="0"/>
                        </a:spcBef>
                        <a:spcAft>
                          <a:spcPts val="0"/>
                        </a:spcAft>
                        <a:buClr>
                          <a:srgbClr val="FFFFFF"/>
                        </a:buClr>
                        <a:buSzPts val="1200"/>
                        <a:buChar char="●"/>
                      </a:pPr>
                      <a:r>
                        <a:rPr lang="en-GB" sz="1200">
                          <a:solidFill>
                            <a:srgbClr val="FFFFFF"/>
                          </a:solidFill>
                        </a:rPr>
                        <a:t>Citizens can cross check if the land title is legit.</a:t>
                      </a:r>
                      <a:endParaRPr sz="1200">
                        <a:solidFill>
                          <a:srgbClr val="FFFFFF"/>
                        </a:solidFill>
                      </a:endParaRPr>
                    </a:p>
                    <a:p>
                      <a:pPr marL="457200" lvl="0" indent="-304800" algn="l" rtl="0">
                        <a:spcBef>
                          <a:spcPts val="0"/>
                        </a:spcBef>
                        <a:spcAft>
                          <a:spcPts val="0"/>
                        </a:spcAft>
                        <a:buClr>
                          <a:srgbClr val="FFFFFF"/>
                        </a:buClr>
                        <a:buSzPts val="1200"/>
                        <a:buChar char="●"/>
                      </a:pPr>
                      <a:r>
                        <a:rPr lang="en-GB" sz="1200">
                          <a:solidFill>
                            <a:srgbClr val="FFFFFF"/>
                          </a:solidFill>
                        </a:rPr>
                        <a:t>Reduction of the land title registration and verification time.</a:t>
                      </a:r>
                      <a:endParaRPr sz="1200">
                        <a:solidFill>
                          <a:srgbClr val="FFFFFF"/>
                        </a:solidFill>
                      </a:endParaRPr>
                    </a:p>
                    <a:p>
                      <a:pPr marL="457200" lvl="0" indent="-304800" algn="l" rtl="0">
                        <a:spcBef>
                          <a:spcPts val="0"/>
                        </a:spcBef>
                        <a:spcAft>
                          <a:spcPts val="0"/>
                        </a:spcAft>
                        <a:buClr>
                          <a:srgbClr val="FFFFFF"/>
                        </a:buClr>
                        <a:buSzPts val="1200"/>
                        <a:buChar char="●"/>
                      </a:pPr>
                      <a:r>
                        <a:rPr lang="en-GB" sz="1200">
                          <a:solidFill>
                            <a:srgbClr val="FFFFFF"/>
                          </a:solidFill>
                        </a:rPr>
                        <a:t>Increased security and reliability of digital certificates.</a:t>
                      </a:r>
                      <a:endParaRPr sz="1200">
                        <a:solidFill>
                          <a:srgbClr val="FFFFFF"/>
                        </a:solidFill>
                      </a:endParaRPr>
                    </a:p>
                  </a:txBody>
                  <a:tcPr marL="91425" marR="91425" marT="91425" marB="91425"/>
                </a:tc>
                <a:tc>
                  <a:txBody>
                    <a:bodyPr/>
                    <a:lstStyle/>
                    <a:p>
                      <a:pPr marL="0" lvl="0" indent="0" algn="l" rtl="0">
                        <a:spcBef>
                          <a:spcPts val="0"/>
                        </a:spcBef>
                        <a:spcAft>
                          <a:spcPts val="0"/>
                        </a:spcAft>
                        <a:buNone/>
                      </a:pPr>
                      <a:r>
                        <a:rPr lang="en-GB" sz="1300">
                          <a:solidFill>
                            <a:srgbClr val="FFFFFF"/>
                          </a:solidFill>
                        </a:rPr>
                        <a:t>Chances of locking in the Bitcoin blockchain.</a:t>
                      </a:r>
                      <a:endParaRPr sz="1300">
                        <a:solidFill>
                          <a:srgbClr val="FFFFFF"/>
                        </a:solidFill>
                      </a:endParaRPr>
                    </a:p>
                  </a:txBody>
                  <a:tcPr marL="91425" marR="91425" marT="91425" marB="91425"/>
                </a:tc>
                <a:tc>
                  <a:txBody>
                    <a:bodyPr/>
                    <a:lstStyle/>
                    <a:p>
                      <a:pPr marL="0" lvl="0" indent="0" algn="l" rtl="0">
                        <a:spcBef>
                          <a:spcPts val="0"/>
                        </a:spcBef>
                        <a:spcAft>
                          <a:spcPts val="0"/>
                        </a:spcAft>
                        <a:buNone/>
                      </a:pPr>
                      <a:r>
                        <a:rPr lang="en-GB">
                          <a:solidFill>
                            <a:srgbClr val="FFFFFF"/>
                          </a:solidFill>
                        </a:rPr>
                        <a:t>Project: 2016</a:t>
                      </a:r>
                      <a:endParaRPr>
                        <a:solidFill>
                          <a:srgbClr val="FFFFFF"/>
                        </a:solidFill>
                      </a:endParaRPr>
                    </a:p>
                    <a:p>
                      <a:pPr marL="0" lvl="0" indent="0" algn="l" rtl="0">
                        <a:spcBef>
                          <a:spcPts val="0"/>
                        </a:spcBef>
                        <a:spcAft>
                          <a:spcPts val="0"/>
                        </a:spcAft>
                        <a:buNone/>
                      </a:pPr>
                      <a:r>
                        <a:rPr lang="en-GB">
                          <a:solidFill>
                            <a:srgbClr val="FFFFFF"/>
                          </a:solidFill>
                        </a:rPr>
                        <a:t>Source: https://ec.europa.eu/isa2/actions/elise_en</a:t>
                      </a:r>
                      <a:endParaRPr>
                        <a:solidFill>
                          <a:srgbClr val="FFFFFF"/>
                        </a:solidFill>
                      </a:endParaRPr>
                    </a:p>
                  </a:txBody>
                  <a:tcPr marL="91425" marR="91425" marT="91425" marB="91425"/>
                </a:tc>
                <a:extLst>
                  <a:ext uri="{0D108BD9-81ED-4DB2-BD59-A6C34878D82A}">
                    <a16:rowId xmlns:a16="http://schemas.microsoft.com/office/drawing/2014/main" val="10001"/>
                  </a:ext>
                </a:extLst>
              </a:tr>
              <a:tr h="1305100">
                <a:tc>
                  <a:txBody>
                    <a:bodyPr/>
                    <a:lstStyle/>
                    <a:p>
                      <a:pPr marL="0" lvl="0" indent="0" algn="l" rtl="0">
                        <a:spcBef>
                          <a:spcPts val="0"/>
                        </a:spcBef>
                        <a:spcAft>
                          <a:spcPts val="0"/>
                        </a:spcAft>
                        <a:buNone/>
                      </a:pPr>
                      <a:r>
                        <a:rPr lang="en-GB">
                          <a:solidFill>
                            <a:srgbClr val="FFFFFF"/>
                          </a:solidFill>
                        </a:rPr>
                        <a:t>Pension infrastructure - the Netherlands</a:t>
                      </a:r>
                      <a:endParaRPr>
                        <a:solidFill>
                          <a:srgbClr val="FFFFFF"/>
                        </a:solidFill>
                      </a:endParaRPr>
                    </a:p>
                  </a:txBody>
                  <a:tcPr marL="91425" marR="91425" marT="91425" marB="91425"/>
                </a:tc>
                <a:tc>
                  <a:txBody>
                    <a:bodyPr/>
                    <a:lstStyle/>
                    <a:p>
                      <a:pPr marL="457200" lvl="0" indent="-304800" algn="l" rtl="0">
                        <a:spcBef>
                          <a:spcPts val="0"/>
                        </a:spcBef>
                        <a:spcAft>
                          <a:spcPts val="0"/>
                        </a:spcAft>
                        <a:buClr>
                          <a:srgbClr val="FFFFFF"/>
                        </a:buClr>
                        <a:buSzPts val="1200"/>
                        <a:buChar char="●"/>
                      </a:pPr>
                      <a:r>
                        <a:rPr lang="en-GB" sz="1200">
                          <a:solidFill>
                            <a:srgbClr val="FFFFFF"/>
                          </a:solidFill>
                        </a:rPr>
                        <a:t>Smart contracts are used to determine the rules for building up a pension balance for a citizen. </a:t>
                      </a:r>
                      <a:endParaRPr sz="1200">
                        <a:solidFill>
                          <a:srgbClr val="FFFFFF"/>
                        </a:solidFill>
                      </a:endParaRPr>
                    </a:p>
                    <a:p>
                      <a:pPr marL="457200" lvl="0" indent="-304800" algn="l" rtl="0">
                        <a:spcBef>
                          <a:spcPts val="0"/>
                        </a:spcBef>
                        <a:spcAft>
                          <a:spcPts val="0"/>
                        </a:spcAft>
                        <a:buClr>
                          <a:srgbClr val="FFFFFF"/>
                        </a:buClr>
                        <a:buSzPts val="1200"/>
                        <a:buChar char="●"/>
                      </a:pPr>
                      <a:r>
                        <a:rPr lang="en-GB" sz="1200">
                          <a:solidFill>
                            <a:srgbClr val="FFFFFF"/>
                          </a:solidFill>
                        </a:rPr>
                        <a:t>They will also prescribe rules of who can view, change, and use the data.</a:t>
                      </a:r>
                      <a:endParaRPr sz="1200">
                        <a:solidFill>
                          <a:srgbClr val="FFFFFF"/>
                        </a:solidFill>
                      </a:endParaRPr>
                    </a:p>
                  </a:txBody>
                  <a:tcPr marL="91425" marR="91425" marT="91425" marB="91425"/>
                </a:tc>
                <a:tc>
                  <a:txBody>
                    <a:bodyPr/>
                    <a:lstStyle/>
                    <a:p>
                      <a:pPr marL="0" lvl="0" indent="0" algn="l" rtl="0">
                        <a:spcBef>
                          <a:spcPts val="0"/>
                        </a:spcBef>
                        <a:spcAft>
                          <a:spcPts val="0"/>
                        </a:spcAft>
                        <a:buNone/>
                      </a:pPr>
                      <a:r>
                        <a:rPr lang="en-GB">
                          <a:solidFill>
                            <a:srgbClr val="FFFFFF"/>
                          </a:solidFill>
                        </a:rPr>
                        <a:t>N/A</a:t>
                      </a:r>
                      <a:endParaRPr>
                        <a:solidFill>
                          <a:srgbClr val="FFFFFF"/>
                        </a:solidFill>
                      </a:endParaRPr>
                    </a:p>
                  </a:txBody>
                  <a:tcPr marL="91425" marR="91425" marT="91425" marB="91425"/>
                </a:tc>
                <a:tc>
                  <a:txBody>
                    <a:bodyPr/>
                    <a:lstStyle/>
                    <a:p>
                      <a:pPr marL="0" lvl="0" indent="0" algn="l" rtl="0">
                        <a:spcBef>
                          <a:spcPts val="0"/>
                        </a:spcBef>
                        <a:spcAft>
                          <a:spcPts val="0"/>
                        </a:spcAft>
                        <a:buNone/>
                      </a:pPr>
                      <a:r>
                        <a:rPr lang="en-GB">
                          <a:solidFill>
                            <a:srgbClr val="FFFFFF"/>
                          </a:solidFill>
                        </a:rPr>
                        <a:t>Project: 2019</a:t>
                      </a:r>
                      <a:endParaRPr>
                        <a:solidFill>
                          <a:srgbClr val="FFFFFF"/>
                        </a:solidFill>
                      </a:endParaRPr>
                    </a:p>
                    <a:p>
                      <a:pPr marL="0" lvl="0" indent="0" algn="l" rtl="0">
                        <a:spcBef>
                          <a:spcPts val="0"/>
                        </a:spcBef>
                        <a:spcAft>
                          <a:spcPts val="0"/>
                        </a:spcAft>
                        <a:buNone/>
                      </a:pPr>
                      <a:r>
                        <a:rPr lang="en-GB">
                          <a:solidFill>
                            <a:srgbClr val="FFFFFF"/>
                          </a:solidFill>
                        </a:rPr>
                        <a:t>Source: https://ec.europa.eu/isa2/actions/elise_en</a:t>
                      </a:r>
                      <a:endParaRPr>
                        <a:solidFill>
                          <a:srgbClr val="FFFFFF"/>
                        </a:solidFill>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5"/>
          <p:cNvSpPr txBox="1">
            <a:spLocks noGrp="1"/>
          </p:cNvSpPr>
          <p:nvPr>
            <p:ph type="title"/>
          </p:nvPr>
        </p:nvSpPr>
        <p:spPr>
          <a:xfrm>
            <a:off x="1264100" y="508050"/>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a:t>Case Study</a:t>
            </a:r>
            <a:endParaRPr b="1"/>
          </a:p>
        </p:txBody>
      </p:sp>
      <p:sp>
        <p:nvSpPr>
          <p:cNvPr id="317" name="Google Shape;317;p25"/>
          <p:cNvSpPr/>
          <p:nvPr/>
        </p:nvSpPr>
        <p:spPr>
          <a:xfrm>
            <a:off x="3388475"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5239301"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7088259"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0" name="Google Shape;320;p25" descr="offset_comp_267026.jpg"/>
          <p:cNvPicPr preferRelativeResize="0"/>
          <p:nvPr/>
        </p:nvPicPr>
        <p:blipFill rotWithShape="1">
          <a:blip r:embed="rId3">
            <a:alphaModFix/>
          </a:blip>
          <a:srcRect l="26515" t="26082" r="26312" b="8201"/>
          <a:stretch/>
        </p:blipFill>
        <p:spPr>
          <a:xfrm rot="10800000">
            <a:off x="6238025" y="7367"/>
            <a:ext cx="2898000" cy="2691600"/>
          </a:xfrm>
          <a:prstGeom prst="rtTriangle">
            <a:avLst/>
          </a:prstGeom>
          <a:noFill/>
          <a:ln>
            <a:noFill/>
          </a:ln>
        </p:spPr>
      </p:pic>
      <p:graphicFrame>
        <p:nvGraphicFramePr>
          <p:cNvPr id="321" name="Google Shape;321;p25"/>
          <p:cNvGraphicFramePr/>
          <p:nvPr/>
        </p:nvGraphicFramePr>
        <p:xfrm>
          <a:off x="952500" y="1195600"/>
          <a:ext cx="3000000" cy="3000000"/>
        </p:xfrm>
        <a:graphic>
          <a:graphicData uri="http://schemas.openxmlformats.org/drawingml/2006/table">
            <a:tbl>
              <a:tblPr>
                <a:noFill/>
                <a:tableStyleId>{8F7410DA-0B48-497F-A624-96AB13212E8B}</a:tableStyleId>
              </a:tblPr>
              <a:tblGrid>
                <a:gridCol w="1353300">
                  <a:extLst>
                    <a:ext uri="{9D8B030D-6E8A-4147-A177-3AD203B41FA5}">
                      <a16:colId xmlns:a16="http://schemas.microsoft.com/office/drawing/2014/main" val="20000"/>
                    </a:ext>
                  </a:extLst>
                </a:gridCol>
                <a:gridCol w="2533400">
                  <a:extLst>
                    <a:ext uri="{9D8B030D-6E8A-4147-A177-3AD203B41FA5}">
                      <a16:colId xmlns:a16="http://schemas.microsoft.com/office/drawing/2014/main" val="20001"/>
                    </a:ext>
                  </a:extLst>
                </a:gridCol>
                <a:gridCol w="15425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563300">
                <a:tc>
                  <a:txBody>
                    <a:bodyPr/>
                    <a:lstStyle/>
                    <a:p>
                      <a:pPr marL="0" lvl="0" indent="0" algn="l" rtl="0">
                        <a:spcBef>
                          <a:spcPts val="0"/>
                        </a:spcBef>
                        <a:spcAft>
                          <a:spcPts val="0"/>
                        </a:spcAft>
                        <a:buNone/>
                      </a:pPr>
                      <a:r>
                        <a:rPr lang="en-GB">
                          <a:solidFill>
                            <a:srgbClr val="FFFFFF"/>
                          </a:solidFill>
                        </a:rPr>
                        <a:t>Project </a:t>
                      </a:r>
                      <a:endParaRPr>
                        <a:solidFill>
                          <a:srgbClr val="FFFFFF"/>
                        </a:solidFill>
                      </a:endParaRPr>
                    </a:p>
                  </a:txBody>
                  <a:tcPr marL="91425" marR="91425" marT="91425" marB="91425"/>
                </a:tc>
                <a:tc>
                  <a:txBody>
                    <a:bodyPr/>
                    <a:lstStyle/>
                    <a:p>
                      <a:pPr marL="0" lvl="0" indent="0" algn="l" rtl="0">
                        <a:spcBef>
                          <a:spcPts val="0"/>
                        </a:spcBef>
                        <a:spcAft>
                          <a:spcPts val="0"/>
                        </a:spcAft>
                        <a:buNone/>
                      </a:pPr>
                      <a:r>
                        <a:rPr lang="en-GB">
                          <a:solidFill>
                            <a:srgbClr val="FFFFFF"/>
                          </a:solidFill>
                        </a:rPr>
                        <a:t>Advantage</a:t>
                      </a:r>
                      <a:endParaRPr>
                        <a:solidFill>
                          <a:srgbClr val="FFFFFF"/>
                        </a:solidFill>
                      </a:endParaRPr>
                    </a:p>
                  </a:txBody>
                  <a:tcPr marL="91425" marR="91425" marT="91425" marB="91425"/>
                </a:tc>
                <a:tc>
                  <a:txBody>
                    <a:bodyPr/>
                    <a:lstStyle/>
                    <a:p>
                      <a:pPr marL="0" lvl="0" indent="0" algn="l" rtl="0">
                        <a:spcBef>
                          <a:spcPts val="0"/>
                        </a:spcBef>
                        <a:spcAft>
                          <a:spcPts val="0"/>
                        </a:spcAft>
                        <a:buNone/>
                      </a:pPr>
                      <a:r>
                        <a:rPr lang="en-GB">
                          <a:solidFill>
                            <a:srgbClr val="FFFFFF"/>
                          </a:solidFill>
                        </a:rPr>
                        <a:t>Shortcomings</a:t>
                      </a:r>
                      <a:endParaRPr>
                        <a:solidFill>
                          <a:srgbClr val="FFFFFF"/>
                        </a:solidFill>
                      </a:endParaRPr>
                    </a:p>
                  </a:txBody>
                  <a:tcPr marL="91425" marR="91425" marT="91425" marB="91425"/>
                </a:tc>
                <a:tc>
                  <a:txBody>
                    <a:bodyPr/>
                    <a:lstStyle/>
                    <a:p>
                      <a:pPr marL="0" lvl="0" indent="0" algn="l" rtl="0">
                        <a:spcBef>
                          <a:spcPts val="0"/>
                        </a:spcBef>
                        <a:spcAft>
                          <a:spcPts val="0"/>
                        </a:spcAft>
                        <a:buNone/>
                      </a:pPr>
                      <a:r>
                        <a:rPr lang="en-GB">
                          <a:solidFill>
                            <a:srgbClr val="FFFFFF"/>
                          </a:solidFill>
                        </a:rPr>
                        <a:t>Year of Implementation</a:t>
                      </a:r>
                      <a:endParaRPr>
                        <a:solidFill>
                          <a:srgbClr val="FFFFFF"/>
                        </a:solidFill>
                      </a:endParaRPr>
                    </a:p>
                  </a:txBody>
                  <a:tcPr marL="91425" marR="91425" marT="91425" marB="91425"/>
                </a:tc>
                <a:extLst>
                  <a:ext uri="{0D108BD9-81ED-4DB2-BD59-A6C34878D82A}">
                    <a16:rowId xmlns:a16="http://schemas.microsoft.com/office/drawing/2014/main" val="10000"/>
                  </a:ext>
                </a:extLst>
              </a:tr>
              <a:tr h="1356575">
                <a:tc>
                  <a:txBody>
                    <a:bodyPr/>
                    <a:lstStyle/>
                    <a:p>
                      <a:pPr marL="0" lvl="0" indent="0" algn="l" rtl="0">
                        <a:spcBef>
                          <a:spcPts val="0"/>
                        </a:spcBef>
                        <a:spcAft>
                          <a:spcPts val="0"/>
                        </a:spcAft>
                        <a:buNone/>
                      </a:pPr>
                      <a:r>
                        <a:rPr lang="en-GB">
                          <a:solidFill>
                            <a:srgbClr val="FFFFFF"/>
                          </a:solidFill>
                        </a:rPr>
                        <a:t>Infrachain governance framework - Luxemburg</a:t>
                      </a:r>
                      <a:endParaRPr>
                        <a:solidFill>
                          <a:srgbClr val="FFFFFF"/>
                        </a:solidFill>
                      </a:endParaRPr>
                    </a:p>
                  </a:txBody>
                  <a:tcPr marL="91425" marR="91425" marT="91425" marB="91425">
                    <a:lnB w="9525" cap="flat" cmpd="sng">
                      <a:solidFill>
                        <a:srgbClr val="9E9E9E"/>
                      </a:solidFill>
                      <a:prstDash val="solid"/>
                      <a:round/>
                      <a:headEnd type="none" w="sm" len="sm"/>
                      <a:tailEnd type="none" w="sm" len="sm"/>
                    </a:lnB>
                  </a:tcPr>
                </a:tc>
                <a:tc>
                  <a:txBody>
                    <a:bodyPr/>
                    <a:lstStyle/>
                    <a:p>
                      <a:pPr marL="457200" lvl="0" indent="-304800" algn="l" rtl="0">
                        <a:spcBef>
                          <a:spcPts val="0"/>
                        </a:spcBef>
                        <a:spcAft>
                          <a:spcPts val="0"/>
                        </a:spcAft>
                        <a:buClr>
                          <a:srgbClr val="FFFFFF"/>
                        </a:buClr>
                        <a:buSzPts val="1200"/>
                        <a:buChar char="●"/>
                      </a:pPr>
                      <a:r>
                        <a:rPr lang="en-GB" sz="1200">
                          <a:solidFill>
                            <a:srgbClr val="FFFFFF"/>
                          </a:solidFill>
                        </a:rPr>
                        <a:t>Increased reliability and resilience.</a:t>
                      </a:r>
                      <a:endParaRPr sz="1200">
                        <a:solidFill>
                          <a:srgbClr val="FFFFFF"/>
                        </a:solidFill>
                      </a:endParaRPr>
                    </a:p>
                    <a:p>
                      <a:pPr marL="457200" lvl="0" indent="-304800" algn="l" rtl="0">
                        <a:spcBef>
                          <a:spcPts val="0"/>
                        </a:spcBef>
                        <a:spcAft>
                          <a:spcPts val="0"/>
                        </a:spcAft>
                        <a:buClr>
                          <a:srgbClr val="FFFFFF"/>
                        </a:buClr>
                        <a:buSzPts val="1200"/>
                        <a:buChar char="●"/>
                      </a:pPr>
                      <a:r>
                        <a:rPr lang="en-GB" sz="1200">
                          <a:solidFill>
                            <a:srgbClr val="FFFFFF"/>
                          </a:solidFill>
                        </a:rPr>
                        <a:t>Transparency and flexibility.</a:t>
                      </a:r>
                      <a:endParaRPr sz="1200">
                        <a:solidFill>
                          <a:srgbClr val="FFFFFF"/>
                        </a:solidFill>
                      </a:endParaRPr>
                    </a:p>
                    <a:p>
                      <a:pPr marL="457200" lvl="0" indent="-304800" algn="l" rtl="0">
                        <a:spcBef>
                          <a:spcPts val="0"/>
                        </a:spcBef>
                        <a:spcAft>
                          <a:spcPts val="0"/>
                        </a:spcAft>
                        <a:buClr>
                          <a:srgbClr val="FFFFFF"/>
                        </a:buClr>
                        <a:buSzPts val="1200"/>
                        <a:buChar char="●"/>
                      </a:pPr>
                      <a:r>
                        <a:rPr lang="en-GB" sz="1200">
                          <a:solidFill>
                            <a:srgbClr val="FFFFFF"/>
                          </a:solidFill>
                        </a:rPr>
                        <a:t>Identity and privacy protection</a:t>
                      </a:r>
                      <a:endParaRPr sz="1200">
                        <a:solidFill>
                          <a:srgbClr val="FFFFFF"/>
                        </a:solidFill>
                      </a:endParaRPr>
                    </a:p>
                    <a:p>
                      <a:pPr marL="457200" lvl="0" indent="-304800" algn="l" rtl="0">
                        <a:spcBef>
                          <a:spcPts val="0"/>
                        </a:spcBef>
                        <a:spcAft>
                          <a:spcPts val="0"/>
                        </a:spcAft>
                        <a:buClr>
                          <a:srgbClr val="FFFFFF"/>
                        </a:buClr>
                        <a:buSzPts val="1200"/>
                        <a:buChar char="●"/>
                      </a:pPr>
                      <a:r>
                        <a:rPr lang="en-GB" sz="1200">
                          <a:solidFill>
                            <a:srgbClr val="FFFFFF"/>
                          </a:solidFill>
                        </a:rPr>
                        <a:t>Convenient storage and sharing, quick verification.</a:t>
                      </a:r>
                      <a:endParaRPr sz="1200">
                        <a:solidFill>
                          <a:srgbClr val="FFFFFF"/>
                        </a:solidFill>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a:solidFill>
                            <a:srgbClr val="FFFFFF"/>
                          </a:solidFill>
                        </a:rPr>
                        <a:t>Membership cost: €1-6 thousand per year</a:t>
                      </a:r>
                      <a:endParaRPr sz="1200">
                        <a:solidFill>
                          <a:srgbClr val="FFFFFF"/>
                        </a:solidFill>
                      </a:endParaRPr>
                    </a:p>
                    <a:p>
                      <a:pPr marL="0" lvl="0" indent="0" algn="l" rtl="0">
                        <a:spcBef>
                          <a:spcPts val="0"/>
                        </a:spcBef>
                        <a:spcAft>
                          <a:spcPts val="0"/>
                        </a:spcAft>
                        <a:buNone/>
                      </a:pPr>
                      <a:endParaRPr sz="1200">
                        <a:solidFill>
                          <a:srgbClr val="FFFFFF"/>
                        </a:solidFill>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rgbClr val="FFFFFF"/>
                          </a:solidFill>
                        </a:rPr>
                        <a:t>Project: Nov, 2016</a:t>
                      </a:r>
                      <a:endParaRPr>
                        <a:solidFill>
                          <a:srgbClr val="FFFFFF"/>
                        </a:solidFill>
                      </a:endParaRPr>
                    </a:p>
                    <a:p>
                      <a:pPr marL="0" lvl="0" indent="0" algn="l" rtl="0">
                        <a:spcBef>
                          <a:spcPts val="0"/>
                        </a:spcBef>
                        <a:spcAft>
                          <a:spcPts val="0"/>
                        </a:spcAft>
                        <a:buNone/>
                      </a:pPr>
                      <a:r>
                        <a:rPr lang="en-GB">
                          <a:solidFill>
                            <a:srgbClr val="FFFFFF"/>
                          </a:solidFill>
                        </a:rPr>
                        <a:t>Source: https://ec.europa.eu/isa2/actions/elise_en</a:t>
                      </a:r>
                      <a:endParaRPr>
                        <a:solidFill>
                          <a:srgbClr val="FFFFFF"/>
                        </a:solidFill>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695275">
                <a:tc>
                  <a:txBody>
                    <a:bodyPr/>
                    <a:lstStyle/>
                    <a:p>
                      <a:pPr marL="0" lvl="0" indent="0" algn="l" rtl="0">
                        <a:spcBef>
                          <a:spcPts val="0"/>
                        </a:spcBef>
                        <a:spcAft>
                          <a:spcPts val="0"/>
                        </a:spcAft>
                        <a:buNone/>
                      </a:pPr>
                      <a:r>
                        <a:rPr lang="en-GB">
                          <a:solidFill>
                            <a:schemeClr val="lt1"/>
                          </a:solidFill>
                        </a:rPr>
                        <a:t>Blockcerts academic</a:t>
                      </a:r>
                      <a:endParaRPr>
                        <a:solidFill>
                          <a:schemeClr val="lt1"/>
                        </a:solidFill>
                      </a:endParaRPr>
                    </a:p>
                    <a:p>
                      <a:pPr marL="0" lvl="0" indent="0" algn="l" rtl="0">
                        <a:spcBef>
                          <a:spcPts val="0"/>
                        </a:spcBef>
                        <a:spcAft>
                          <a:spcPts val="0"/>
                        </a:spcAft>
                        <a:buNone/>
                      </a:pPr>
                      <a:r>
                        <a:rPr lang="en-GB">
                          <a:solidFill>
                            <a:schemeClr val="lt1"/>
                          </a:solidFill>
                        </a:rPr>
                        <a:t>credentials</a:t>
                      </a:r>
                      <a:endParaRPr>
                        <a:solidFill>
                          <a:schemeClr val="lt1"/>
                        </a:solidFill>
                      </a:endParaRPr>
                    </a:p>
                    <a:p>
                      <a:pPr marL="0" lvl="0" indent="0" algn="l" rtl="0">
                        <a:spcBef>
                          <a:spcPts val="0"/>
                        </a:spcBef>
                        <a:spcAft>
                          <a:spcPts val="0"/>
                        </a:spcAft>
                        <a:buNone/>
                      </a:pPr>
                      <a:r>
                        <a:rPr lang="en-GB">
                          <a:solidFill>
                            <a:schemeClr val="lt1"/>
                          </a:solidFill>
                        </a:rPr>
                        <a:t>Malta</a:t>
                      </a:r>
                      <a:endParaRPr>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457200" lvl="0" indent="-304800" algn="l" rtl="0">
                        <a:spcBef>
                          <a:spcPts val="0"/>
                        </a:spcBef>
                        <a:spcAft>
                          <a:spcPts val="0"/>
                        </a:spcAft>
                        <a:buClr>
                          <a:schemeClr val="lt1"/>
                        </a:buClr>
                        <a:buSzPts val="1200"/>
                        <a:buChar char="●"/>
                      </a:pPr>
                      <a:r>
                        <a:rPr lang="en-GB" sz="1200">
                          <a:solidFill>
                            <a:schemeClr val="lt1"/>
                          </a:solidFill>
                        </a:rPr>
                        <a:t>Greater control over his educational achievements and certificates.</a:t>
                      </a:r>
                      <a:endParaRPr sz="1200">
                        <a:solidFill>
                          <a:schemeClr val="lt1"/>
                        </a:solidFill>
                      </a:endParaRPr>
                    </a:p>
                    <a:p>
                      <a:pPr marL="457200" lvl="0" indent="-304800" algn="l" rtl="0">
                        <a:spcBef>
                          <a:spcPts val="0"/>
                        </a:spcBef>
                        <a:spcAft>
                          <a:spcPts val="0"/>
                        </a:spcAft>
                        <a:buClr>
                          <a:schemeClr val="lt1"/>
                        </a:buClr>
                        <a:buSzPts val="1200"/>
                        <a:buChar char="●"/>
                      </a:pPr>
                      <a:r>
                        <a:rPr lang="en-GB" sz="1200">
                          <a:solidFill>
                            <a:schemeClr val="lt1"/>
                          </a:solidFill>
                        </a:rPr>
                        <a:t>Self-sovereignty. The permission to share is placed at the citizens.</a:t>
                      </a:r>
                      <a:endParaRPr sz="1200">
                        <a:solidFill>
                          <a:schemeClr val="lt1"/>
                        </a:solidFill>
                      </a:endParaRPr>
                    </a:p>
                    <a:p>
                      <a:pPr marL="457200" lvl="0" indent="-304800" algn="l" rtl="0">
                        <a:spcBef>
                          <a:spcPts val="0"/>
                        </a:spcBef>
                        <a:spcAft>
                          <a:spcPts val="0"/>
                        </a:spcAft>
                        <a:buClr>
                          <a:schemeClr val="lt1"/>
                        </a:buClr>
                        <a:buSzPts val="1200"/>
                        <a:buChar char="●"/>
                      </a:pPr>
                      <a:r>
                        <a:rPr lang="en-GB" sz="1200">
                          <a:solidFill>
                            <a:schemeClr val="lt1"/>
                          </a:solidFill>
                        </a:rPr>
                        <a:t>Identity and privacy protection..</a:t>
                      </a:r>
                      <a:endParaRPr sz="120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a:solidFill>
                            <a:schemeClr val="lt1"/>
                          </a:solidFill>
                        </a:rPr>
                        <a:t>The current use case is limited to academic, yet the system itself could be extended to include multiple types of citizen records.</a:t>
                      </a:r>
                      <a:endParaRPr sz="1200">
                        <a:solidFill>
                          <a:srgbClr val="FFFFFF"/>
                        </a:solidFill>
                      </a:endParaRPr>
                    </a:p>
                    <a:p>
                      <a:pPr marL="0" lvl="0" indent="0" algn="l" rtl="0">
                        <a:spcBef>
                          <a:spcPts val="0"/>
                        </a:spcBef>
                        <a:spcAft>
                          <a:spcPts val="0"/>
                        </a:spcAft>
                        <a:buNone/>
                      </a:pPr>
                      <a:endParaRPr sz="120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lt1"/>
                          </a:solidFill>
                        </a:rPr>
                        <a:t>Project: 2017</a:t>
                      </a:r>
                      <a:endParaRPr>
                        <a:solidFill>
                          <a:schemeClr val="lt1"/>
                        </a:solidFill>
                      </a:endParaRPr>
                    </a:p>
                    <a:p>
                      <a:pPr marL="0" lvl="0" indent="0" algn="l" rtl="0">
                        <a:spcBef>
                          <a:spcPts val="0"/>
                        </a:spcBef>
                        <a:spcAft>
                          <a:spcPts val="0"/>
                        </a:spcAft>
                        <a:buNone/>
                      </a:pPr>
                      <a:r>
                        <a:rPr lang="en-GB">
                          <a:solidFill>
                            <a:schemeClr val="lt1"/>
                          </a:solidFill>
                        </a:rPr>
                        <a:t>Source: https://ec.europa.eu/isa2/actions/elise_en</a:t>
                      </a:r>
                      <a:endParaRPr>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TotalTime>
  <Words>1330</Words>
  <Application>Microsoft Office PowerPoint</Application>
  <PresentationFormat>On-screen Show (16:9)</PresentationFormat>
  <Paragraphs>133</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Average</vt:lpstr>
      <vt:lpstr>Lato</vt:lpstr>
      <vt:lpstr>Roboto</vt:lpstr>
      <vt:lpstr>Montserrat</vt:lpstr>
      <vt:lpstr>Roboto Black</vt:lpstr>
      <vt:lpstr>Focus</vt:lpstr>
      <vt:lpstr>Blockchain for Digital Government</vt:lpstr>
      <vt:lpstr>Table Of Content</vt:lpstr>
      <vt:lpstr>Introduction</vt:lpstr>
      <vt:lpstr>Understanding the problem</vt:lpstr>
      <vt:lpstr>Why Blockchain?</vt:lpstr>
      <vt:lpstr>Project Objective</vt:lpstr>
      <vt:lpstr>Blockchain and digital governments</vt:lpstr>
      <vt:lpstr>Case Study</vt:lpstr>
      <vt:lpstr>Case Study</vt:lpstr>
      <vt:lpstr>Key Features of this Project</vt:lpstr>
      <vt:lpstr>General Flow of the System</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for Digital Government</dc:title>
  <cp:lastModifiedBy>Rupinderjit Kaur</cp:lastModifiedBy>
  <cp:revision>5</cp:revision>
  <dcterms:modified xsi:type="dcterms:W3CDTF">2020-12-22T06:14:43Z</dcterms:modified>
</cp:coreProperties>
</file>